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7" r:id="rId5"/>
    <p:sldId id="292" r:id="rId6"/>
    <p:sldId id="278" r:id="rId7"/>
    <p:sldId id="287" r:id="rId8"/>
    <p:sldId id="276" r:id="rId9"/>
    <p:sldId id="279" r:id="rId10"/>
    <p:sldId id="293" r:id="rId11"/>
    <p:sldId id="261" r:id="rId12"/>
    <p:sldId id="268" r:id="rId13"/>
    <p:sldId id="288" r:id="rId14"/>
    <p:sldId id="260" r:id="rId15"/>
    <p:sldId id="280" r:id="rId16"/>
    <p:sldId id="291" r:id="rId17"/>
    <p:sldId id="263" r:id="rId18"/>
    <p:sldId id="271" r:id="rId19"/>
    <p:sldId id="281" r:id="rId20"/>
    <p:sldId id="290" r:id="rId21"/>
    <p:sldId id="265" r:id="rId22"/>
    <p:sldId id="282" r:id="rId23"/>
    <p:sldId id="266" r:id="rId24"/>
    <p:sldId id="284" r:id="rId25"/>
    <p:sldId id="285" r:id="rId26"/>
    <p:sldId id="286" r:id="rId27"/>
    <p:sldId id="294"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7" autoAdjust="0"/>
    <p:restoredTop sz="94660"/>
  </p:normalViewPr>
  <p:slideViewPr>
    <p:cSldViewPr>
      <p:cViewPr varScale="1">
        <p:scale>
          <a:sx n="85" d="100"/>
          <a:sy n="85" d="100"/>
        </p:scale>
        <p:origin x="-72" y="-12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BAC55C-7882-48B5-B26C-553145137209}"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D1BDDE9B-68E4-421B-84E0-251C19F7A297}">
      <dgm:prSet phldrT="[Text]"/>
      <dgm:spPr/>
      <dgm:t>
        <a:bodyPr/>
        <a:lstStyle/>
        <a:p>
          <a:r>
            <a:rPr lang="en-GB" dirty="0" smtClean="0"/>
            <a:t>demand</a:t>
          </a:r>
          <a:endParaRPr lang="en-GB" dirty="0"/>
        </a:p>
      </dgm:t>
    </dgm:pt>
    <dgm:pt modelId="{75D5A5F2-F39C-4743-A822-0496E1FCBA5F}" type="parTrans" cxnId="{F2EA7AE8-93C6-42C0-B2E1-DFC7759E31C9}">
      <dgm:prSet/>
      <dgm:spPr/>
      <dgm:t>
        <a:bodyPr/>
        <a:lstStyle/>
        <a:p>
          <a:endParaRPr lang="en-GB"/>
        </a:p>
      </dgm:t>
    </dgm:pt>
    <dgm:pt modelId="{33CAFD69-6DEA-44A6-998E-F2C60B60D296}" type="sibTrans" cxnId="{F2EA7AE8-93C6-42C0-B2E1-DFC7759E31C9}">
      <dgm:prSet/>
      <dgm:spPr/>
      <dgm:t>
        <a:bodyPr/>
        <a:lstStyle/>
        <a:p>
          <a:endParaRPr lang="en-GB"/>
        </a:p>
      </dgm:t>
    </dgm:pt>
    <dgm:pt modelId="{C4A7A495-656B-43EC-A110-0811245CBEB9}">
      <dgm:prSet/>
      <dgm:spPr/>
      <dgm:t>
        <a:bodyPr/>
        <a:lstStyle/>
        <a:p>
          <a:r>
            <a:rPr lang="en-GB" dirty="0" smtClean="0"/>
            <a:t>Distribution</a:t>
          </a:r>
        </a:p>
        <a:p>
          <a:r>
            <a:rPr lang="en-GB" i="1" dirty="0" smtClean="0"/>
            <a:t>Wage share</a:t>
          </a:r>
          <a:endParaRPr lang="en-GB" i="1" dirty="0"/>
        </a:p>
      </dgm:t>
    </dgm:pt>
    <dgm:pt modelId="{CA523426-A415-43C0-8C5F-D5195ED45829}" type="parTrans" cxnId="{1A8DCD98-A84C-497D-9E65-A7E8859433F5}">
      <dgm:prSet/>
      <dgm:spPr/>
      <dgm:t>
        <a:bodyPr/>
        <a:lstStyle/>
        <a:p>
          <a:endParaRPr lang="en-GB"/>
        </a:p>
      </dgm:t>
    </dgm:pt>
    <dgm:pt modelId="{09279593-3376-4FC1-AEEF-FF1C604B0A84}" type="sibTrans" cxnId="{1A8DCD98-A84C-497D-9E65-A7E8859433F5}">
      <dgm:prSet/>
      <dgm:spPr/>
      <dgm:t>
        <a:bodyPr/>
        <a:lstStyle/>
        <a:p>
          <a:endParaRPr lang="en-GB"/>
        </a:p>
      </dgm:t>
    </dgm:pt>
    <dgm:pt modelId="{8942DE93-8307-4FB5-B25D-71BCEC8894DA}">
      <dgm:prSet phldrT="[Text]"/>
      <dgm:spPr/>
      <dgm:t>
        <a:bodyPr/>
        <a:lstStyle/>
        <a:p>
          <a:r>
            <a:rPr lang="en-GB" dirty="0" smtClean="0"/>
            <a:t>Finance</a:t>
          </a:r>
        </a:p>
      </dgm:t>
    </dgm:pt>
    <dgm:pt modelId="{9B4EBD98-750B-47F0-9161-2761C866CBF3}" type="sibTrans" cxnId="{52188400-35D2-474C-9F26-F78A17816974}">
      <dgm:prSet/>
      <dgm:spPr/>
      <dgm:t>
        <a:bodyPr/>
        <a:lstStyle/>
        <a:p>
          <a:endParaRPr lang="en-GB"/>
        </a:p>
      </dgm:t>
    </dgm:pt>
    <dgm:pt modelId="{ADEC4D7B-2D64-4212-B257-5DABC0242D2A}" type="parTrans" cxnId="{52188400-35D2-474C-9F26-F78A17816974}">
      <dgm:prSet/>
      <dgm:spPr/>
      <dgm:t>
        <a:bodyPr/>
        <a:lstStyle/>
        <a:p>
          <a:endParaRPr lang="en-GB"/>
        </a:p>
      </dgm:t>
    </dgm:pt>
    <dgm:pt modelId="{204797D6-9500-41CD-9291-DF0E0507F8FC}" type="pres">
      <dgm:prSet presAssocID="{5FBAC55C-7882-48B5-B26C-553145137209}" presName="cycle" presStyleCnt="0">
        <dgm:presLayoutVars>
          <dgm:dir/>
          <dgm:resizeHandles val="exact"/>
        </dgm:presLayoutVars>
      </dgm:prSet>
      <dgm:spPr/>
      <dgm:t>
        <a:bodyPr/>
        <a:lstStyle/>
        <a:p>
          <a:endParaRPr lang="en-GB"/>
        </a:p>
      </dgm:t>
    </dgm:pt>
    <dgm:pt modelId="{52847711-871A-4E70-821E-8A22E3054BA8}" type="pres">
      <dgm:prSet presAssocID="{D1BDDE9B-68E4-421B-84E0-251C19F7A297}" presName="node" presStyleLbl="node1" presStyleIdx="0" presStyleCnt="3">
        <dgm:presLayoutVars>
          <dgm:bulletEnabled val="1"/>
        </dgm:presLayoutVars>
      </dgm:prSet>
      <dgm:spPr/>
      <dgm:t>
        <a:bodyPr/>
        <a:lstStyle/>
        <a:p>
          <a:endParaRPr lang="en-GB"/>
        </a:p>
      </dgm:t>
    </dgm:pt>
    <dgm:pt modelId="{556CCF85-C205-4E4B-8586-EA38DA3B42BA}" type="pres">
      <dgm:prSet presAssocID="{33CAFD69-6DEA-44A6-998E-F2C60B60D296}" presName="sibTrans" presStyleLbl="sibTrans2D1" presStyleIdx="0" presStyleCnt="3" custScaleX="174781" custLinFactNeighborX="52760" custLinFactNeighborY="-41791"/>
      <dgm:spPr/>
      <dgm:t>
        <a:bodyPr/>
        <a:lstStyle/>
        <a:p>
          <a:endParaRPr lang="en-GB"/>
        </a:p>
      </dgm:t>
    </dgm:pt>
    <dgm:pt modelId="{3B3DEE22-C6DF-46A4-AAF5-5CA2C8C8B4C9}" type="pres">
      <dgm:prSet presAssocID="{33CAFD69-6DEA-44A6-998E-F2C60B60D296}" presName="connectorText" presStyleLbl="sibTrans2D1" presStyleIdx="0" presStyleCnt="3"/>
      <dgm:spPr/>
      <dgm:t>
        <a:bodyPr/>
        <a:lstStyle/>
        <a:p>
          <a:endParaRPr lang="en-GB"/>
        </a:p>
      </dgm:t>
    </dgm:pt>
    <dgm:pt modelId="{6C32A280-9B39-4043-8214-51CAAF2616C8}" type="pres">
      <dgm:prSet presAssocID="{C4A7A495-656B-43EC-A110-0811245CBEB9}" presName="node" presStyleLbl="node1" presStyleIdx="1" presStyleCnt="3" custRadScaleRad="154157" custRadScaleInc="-29660">
        <dgm:presLayoutVars>
          <dgm:bulletEnabled val="1"/>
        </dgm:presLayoutVars>
      </dgm:prSet>
      <dgm:spPr/>
      <dgm:t>
        <a:bodyPr/>
        <a:lstStyle/>
        <a:p>
          <a:endParaRPr lang="en-GB"/>
        </a:p>
      </dgm:t>
    </dgm:pt>
    <dgm:pt modelId="{D02B12F9-22E7-4D73-B1B9-434D60715175}" type="pres">
      <dgm:prSet presAssocID="{09279593-3376-4FC1-AEEF-FF1C604B0A84}" presName="sibTrans" presStyleLbl="sibTrans2D1" presStyleIdx="1" presStyleCnt="3" custAng="2396368" custScaleX="78693" custScaleY="98147" custLinFactY="-28263" custLinFactNeighborX="62395" custLinFactNeighborY="-100000"/>
      <dgm:spPr/>
      <dgm:t>
        <a:bodyPr/>
        <a:lstStyle/>
        <a:p>
          <a:endParaRPr lang="en-GB"/>
        </a:p>
      </dgm:t>
    </dgm:pt>
    <dgm:pt modelId="{D930082E-22C3-4EA5-92DD-EEC979DB0DA0}" type="pres">
      <dgm:prSet presAssocID="{09279593-3376-4FC1-AEEF-FF1C604B0A84}" presName="connectorText" presStyleLbl="sibTrans2D1" presStyleIdx="1" presStyleCnt="3"/>
      <dgm:spPr/>
      <dgm:t>
        <a:bodyPr/>
        <a:lstStyle/>
        <a:p>
          <a:endParaRPr lang="en-GB"/>
        </a:p>
      </dgm:t>
    </dgm:pt>
    <dgm:pt modelId="{93C110F9-8970-4924-AA0A-BB928D629079}" type="pres">
      <dgm:prSet presAssocID="{8942DE93-8307-4FB5-B25D-71BCEC8894DA}" presName="node" presStyleLbl="node1" presStyleIdx="2" presStyleCnt="3" custRadScaleRad="151275" custRadScaleInc="34699">
        <dgm:presLayoutVars>
          <dgm:bulletEnabled val="1"/>
        </dgm:presLayoutVars>
      </dgm:prSet>
      <dgm:spPr/>
      <dgm:t>
        <a:bodyPr/>
        <a:lstStyle/>
        <a:p>
          <a:endParaRPr lang="en-GB"/>
        </a:p>
      </dgm:t>
    </dgm:pt>
    <dgm:pt modelId="{8432D558-E247-435F-8612-70A65F98E7EE}" type="pres">
      <dgm:prSet presAssocID="{9B4EBD98-750B-47F0-9161-2761C866CBF3}" presName="sibTrans" presStyleLbl="sibTrans2D1" presStyleIdx="2" presStyleCnt="3" custAng="5040011" custFlipHor="0" custScaleX="41755" custScaleY="6887" custLinFactX="344790" custLinFactY="-130622" custLinFactNeighborX="400000" custLinFactNeighborY="-200000"/>
      <dgm:spPr/>
      <dgm:t>
        <a:bodyPr/>
        <a:lstStyle/>
        <a:p>
          <a:endParaRPr lang="en-GB"/>
        </a:p>
      </dgm:t>
    </dgm:pt>
    <dgm:pt modelId="{1CEAC4C7-ACFA-4A95-839B-B765AA5FB448}" type="pres">
      <dgm:prSet presAssocID="{9B4EBD98-750B-47F0-9161-2761C866CBF3}" presName="connectorText" presStyleLbl="sibTrans2D1" presStyleIdx="2" presStyleCnt="3"/>
      <dgm:spPr/>
      <dgm:t>
        <a:bodyPr/>
        <a:lstStyle/>
        <a:p>
          <a:endParaRPr lang="en-GB"/>
        </a:p>
      </dgm:t>
    </dgm:pt>
  </dgm:ptLst>
  <dgm:cxnLst>
    <dgm:cxn modelId="{ABECCAB7-A289-40D4-B17F-C61EEA6892C8}" type="presOf" srcId="{33CAFD69-6DEA-44A6-998E-F2C60B60D296}" destId="{3B3DEE22-C6DF-46A4-AAF5-5CA2C8C8B4C9}" srcOrd="1" destOrd="0" presId="urn:microsoft.com/office/officeart/2005/8/layout/cycle2"/>
    <dgm:cxn modelId="{C6BC8EAE-9E13-455E-9E55-2AD324C04D2C}" type="presOf" srcId="{8942DE93-8307-4FB5-B25D-71BCEC8894DA}" destId="{93C110F9-8970-4924-AA0A-BB928D629079}" srcOrd="0" destOrd="0" presId="urn:microsoft.com/office/officeart/2005/8/layout/cycle2"/>
    <dgm:cxn modelId="{2851B1E2-7B76-46C7-90E7-45E76B096DAC}" type="presOf" srcId="{C4A7A495-656B-43EC-A110-0811245CBEB9}" destId="{6C32A280-9B39-4043-8214-51CAAF2616C8}" srcOrd="0" destOrd="0" presId="urn:microsoft.com/office/officeart/2005/8/layout/cycle2"/>
    <dgm:cxn modelId="{5E4013C4-97D4-4CB9-8869-8601BA7AFB02}" type="presOf" srcId="{9B4EBD98-750B-47F0-9161-2761C866CBF3}" destId="{1CEAC4C7-ACFA-4A95-839B-B765AA5FB448}" srcOrd="1" destOrd="0" presId="urn:microsoft.com/office/officeart/2005/8/layout/cycle2"/>
    <dgm:cxn modelId="{BDA2B8FA-27C9-4986-BCE7-E0908E267F6A}" type="presOf" srcId="{D1BDDE9B-68E4-421B-84E0-251C19F7A297}" destId="{52847711-871A-4E70-821E-8A22E3054BA8}" srcOrd="0" destOrd="0" presId="urn:microsoft.com/office/officeart/2005/8/layout/cycle2"/>
    <dgm:cxn modelId="{4D310A40-57C7-452E-BBEF-5FCCDFE721F9}" type="presOf" srcId="{09279593-3376-4FC1-AEEF-FF1C604B0A84}" destId="{D930082E-22C3-4EA5-92DD-EEC979DB0DA0}" srcOrd="1" destOrd="0" presId="urn:microsoft.com/office/officeart/2005/8/layout/cycle2"/>
    <dgm:cxn modelId="{1A8DCD98-A84C-497D-9E65-A7E8859433F5}" srcId="{5FBAC55C-7882-48B5-B26C-553145137209}" destId="{C4A7A495-656B-43EC-A110-0811245CBEB9}" srcOrd="1" destOrd="0" parTransId="{CA523426-A415-43C0-8C5F-D5195ED45829}" sibTransId="{09279593-3376-4FC1-AEEF-FF1C604B0A84}"/>
    <dgm:cxn modelId="{F2EA7AE8-93C6-42C0-B2E1-DFC7759E31C9}" srcId="{5FBAC55C-7882-48B5-B26C-553145137209}" destId="{D1BDDE9B-68E4-421B-84E0-251C19F7A297}" srcOrd="0" destOrd="0" parTransId="{75D5A5F2-F39C-4743-A822-0496E1FCBA5F}" sibTransId="{33CAFD69-6DEA-44A6-998E-F2C60B60D296}"/>
    <dgm:cxn modelId="{20D98920-574D-49BF-9441-4B1DDA6C3353}" type="presOf" srcId="{09279593-3376-4FC1-AEEF-FF1C604B0A84}" destId="{D02B12F9-22E7-4D73-B1B9-434D60715175}" srcOrd="0" destOrd="0" presId="urn:microsoft.com/office/officeart/2005/8/layout/cycle2"/>
    <dgm:cxn modelId="{AEF8616A-AB6A-487F-A8D4-4DDAB197497B}" type="presOf" srcId="{33CAFD69-6DEA-44A6-998E-F2C60B60D296}" destId="{556CCF85-C205-4E4B-8586-EA38DA3B42BA}" srcOrd="0" destOrd="0" presId="urn:microsoft.com/office/officeart/2005/8/layout/cycle2"/>
    <dgm:cxn modelId="{8C7A71F2-9239-4BCF-B97E-A46A8F412875}" type="presOf" srcId="{9B4EBD98-750B-47F0-9161-2761C866CBF3}" destId="{8432D558-E247-435F-8612-70A65F98E7EE}" srcOrd="0" destOrd="0" presId="urn:microsoft.com/office/officeart/2005/8/layout/cycle2"/>
    <dgm:cxn modelId="{52188400-35D2-474C-9F26-F78A17816974}" srcId="{5FBAC55C-7882-48B5-B26C-553145137209}" destId="{8942DE93-8307-4FB5-B25D-71BCEC8894DA}" srcOrd="2" destOrd="0" parTransId="{ADEC4D7B-2D64-4212-B257-5DABC0242D2A}" sibTransId="{9B4EBD98-750B-47F0-9161-2761C866CBF3}"/>
    <dgm:cxn modelId="{9804D1EC-9F27-4411-B823-7E26213A137B}" type="presOf" srcId="{5FBAC55C-7882-48B5-B26C-553145137209}" destId="{204797D6-9500-41CD-9291-DF0E0507F8FC}" srcOrd="0" destOrd="0" presId="urn:microsoft.com/office/officeart/2005/8/layout/cycle2"/>
    <dgm:cxn modelId="{9ABC3D00-5E1E-4A6A-8C7B-EC3C86882558}" type="presParOf" srcId="{204797D6-9500-41CD-9291-DF0E0507F8FC}" destId="{52847711-871A-4E70-821E-8A22E3054BA8}" srcOrd="0" destOrd="0" presId="urn:microsoft.com/office/officeart/2005/8/layout/cycle2"/>
    <dgm:cxn modelId="{B9B6E04B-43E4-4738-A19F-460CB3F49F82}" type="presParOf" srcId="{204797D6-9500-41CD-9291-DF0E0507F8FC}" destId="{556CCF85-C205-4E4B-8586-EA38DA3B42BA}" srcOrd="1" destOrd="0" presId="urn:microsoft.com/office/officeart/2005/8/layout/cycle2"/>
    <dgm:cxn modelId="{FC3D9653-411B-4827-8B2B-79A730EB02D1}" type="presParOf" srcId="{556CCF85-C205-4E4B-8586-EA38DA3B42BA}" destId="{3B3DEE22-C6DF-46A4-AAF5-5CA2C8C8B4C9}" srcOrd="0" destOrd="0" presId="urn:microsoft.com/office/officeart/2005/8/layout/cycle2"/>
    <dgm:cxn modelId="{25454D8A-FB35-4370-A37D-CF3A400ED0C4}" type="presParOf" srcId="{204797D6-9500-41CD-9291-DF0E0507F8FC}" destId="{6C32A280-9B39-4043-8214-51CAAF2616C8}" srcOrd="2" destOrd="0" presId="urn:microsoft.com/office/officeart/2005/8/layout/cycle2"/>
    <dgm:cxn modelId="{BDFBAA68-9B82-4CFE-9FEF-F5002CCEA928}" type="presParOf" srcId="{204797D6-9500-41CD-9291-DF0E0507F8FC}" destId="{D02B12F9-22E7-4D73-B1B9-434D60715175}" srcOrd="3" destOrd="0" presId="urn:microsoft.com/office/officeart/2005/8/layout/cycle2"/>
    <dgm:cxn modelId="{0399B3D2-4967-4DFA-A3EA-5224281BA792}" type="presParOf" srcId="{D02B12F9-22E7-4D73-B1B9-434D60715175}" destId="{D930082E-22C3-4EA5-92DD-EEC979DB0DA0}" srcOrd="0" destOrd="0" presId="urn:microsoft.com/office/officeart/2005/8/layout/cycle2"/>
    <dgm:cxn modelId="{F988822F-22C9-42E2-A220-E8A8194A48BD}" type="presParOf" srcId="{204797D6-9500-41CD-9291-DF0E0507F8FC}" destId="{93C110F9-8970-4924-AA0A-BB928D629079}" srcOrd="4" destOrd="0" presId="urn:microsoft.com/office/officeart/2005/8/layout/cycle2"/>
    <dgm:cxn modelId="{1E2E3ABC-A8E3-4E0C-935D-EA4519300544}" type="presParOf" srcId="{204797D6-9500-41CD-9291-DF0E0507F8FC}" destId="{8432D558-E247-435F-8612-70A65F98E7EE}" srcOrd="5" destOrd="0" presId="urn:microsoft.com/office/officeart/2005/8/layout/cycle2"/>
    <dgm:cxn modelId="{CA71B531-6D42-42BC-93B1-0CF140D53A07}" type="presParOf" srcId="{8432D558-E247-435F-8612-70A65F98E7EE}" destId="{1CEAC4C7-ACFA-4A95-839B-B765AA5FB44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BAC55C-7882-48B5-B26C-553145137209}"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D1BDDE9B-68E4-421B-84E0-251C19F7A297}">
      <dgm:prSet phldrT="[Text]"/>
      <dgm:spPr/>
      <dgm:t>
        <a:bodyPr/>
        <a:lstStyle/>
        <a:p>
          <a:r>
            <a:rPr lang="en-GB" dirty="0" smtClean="0"/>
            <a:t>demand</a:t>
          </a:r>
          <a:endParaRPr lang="en-GB" dirty="0"/>
        </a:p>
      </dgm:t>
    </dgm:pt>
    <dgm:pt modelId="{75D5A5F2-F39C-4743-A822-0496E1FCBA5F}" type="parTrans" cxnId="{F2EA7AE8-93C6-42C0-B2E1-DFC7759E31C9}">
      <dgm:prSet/>
      <dgm:spPr/>
      <dgm:t>
        <a:bodyPr/>
        <a:lstStyle/>
        <a:p>
          <a:endParaRPr lang="en-GB"/>
        </a:p>
      </dgm:t>
    </dgm:pt>
    <dgm:pt modelId="{33CAFD69-6DEA-44A6-998E-F2C60B60D296}" type="sibTrans" cxnId="{F2EA7AE8-93C6-42C0-B2E1-DFC7759E31C9}">
      <dgm:prSet/>
      <dgm:spPr>
        <a:solidFill>
          <a:schemeClr val="bg1"/>
        </a:solidFill>
        <a:ln>
          <a:solidFill>
            <a:schemeClr val="accent1">
              <a:shade val="50000"/>
            </a:schemeClr>
          </a:solidFill>
        </a:ln>
      </dgm:spPr>
      <dgm:t>
        <a:bodyPr/>
        <a:lstStyle/>
        <a:p>
          <a:endParaRPr lang="en-GB"/>
        </a:p>
      </dgm:t>
    </dgm:pt>
    <dgm:pt modelId="{8942DE93-8307-4FB5-B25D-71BCEC8894DA}">
      <dgm:prSet phldrT="[Text]"/>
      <dgm:spPr/>
      <dgm:t>
        <a:bodyPr/>
        <a:lstStyle/>
        <a:p>
          <a:r>
            <a:rPr lang="en-GB" dirty="0" smtClean="0"/>
            <a:t>Finance</a:t>
          </a:r>
        </a:p>
        <a:p>
          <a:r>
            <a:rPr lang="en-GB" i="1" dirty="0" smtClean="0"/>
            <a:t>financial fragility</a:t>
          </a:r>
          <a:endParaRPr lang="en-GB" dirty="0"/>
        </a:p>
      </dgm:t>
    </dgm:pt>
    <dgm:pt modelId="{ADEC4D7B-2D64-4212-B257-5DABC0242D2A}" type="parTrans" cxnId="{52188400-35D2-474C-9F26-F78A17816974}">
      <dgm:prSet/>
      <dgm:spPr/>
      <dgm:t>
        <a:bodyPr/>
        <a:lstStyle/>
        <a:p>
          <a:endParaRPr lang="en-GB"/>
        </a:p>
      </dgm:t>
    </dgm:pt>
    <dgm:pt modelId="{9B4EBD98-750B-47F0-9161-2761C866CBF3}" type="sibTrans" cxnId="{52188400-35D2-474C-9F26-F78A17816974}">
      <dgm:prSet/>
      <dgm:spPr/>
      <dgm:t>
        <a:bodyPr/>
        <a:lstStyle/>
        <a:p>
          <a:endParaRPr lang="en-GB"/>
        </a:p>
      </dgm:t>
    </dgm:pt>
    <dgm:pt modelId="{C4A7A495-656B-43EC-A110-0811245CBEB9}">
      <dgm:prSet/>
      <dgm:spPr/>
      <dgm:t>
        <a:bodyPr/>
        <a:lstStyle/>
        <a:p>
          <a:r>
            <a:rPr lang="en-GB" dirty="0" smtClean="0"/>
            <a:t>distribution</a:t>
          </a:r>
          <a:endParaRPr lang="en-GB" dirty="0"/>
        </a:p>
      </dgm:t>
    </dgm:pt>
    <dgm:pt modelId="{CA523426-A415-43C0-8C5F-D5195ED45829}" type="parTrans" cxnId="{1A8DCD98-A84C-497D-9E65-A7E8859433F5}">
      <dgm:prSet/>
      <dgm:spPr/>
      <dgm:t>
        <a:bodyPr/>
        <a:lstStyle/>
        <a:p>
          <a:endParaRPr lang="en-GB"/>
        </a:p>
      </dgm:t>
    </dgm:pt>
    <dgm:pt modelId="{09279593-3376-4FC1-AEEF-FF1C604B0A84}" type="sibTrans" cxnId="{1A8DCD98-A84C-497D-9E65-A7E8859433F5}">
      <dgm:prSet/>
      <dgm:spPr/>
      <dgm:t>
        <a:bodyPr/>
        <a:lstStyle/>
        <a:p>
          <a:endParaRPr lang="en-GB"/>
        </a:p>
      </dgm:t>
    </dgm:pt>
    <dgm:pt modelId="{204797D6-9500-41CD-9291-DF0E0507F8FC}" type="pres">
      <dgm:prSet presAssocID="{5FBAC55C-7882-48B5-B26C-553145137209}" presName="cycle" presStyleCnt="0">
        <dgm:presLayoutVars>
          <dgm:dir/>
          <dgm:resizeHandles val="exact"/>
        </dgm:presLayoutVars>
      </dgm:prSet>
      <dgm:spPr/>
      <dgm:t>
        <a:bodyPr/>
        <a:lstStyle/>
        <a:p>
          <a:endParaRPr lang="en-GB"/>
        </a:p>
      </dgm:t>
    </dgm:pt>
    <dgm:pt modelId="{52847711-871A-4E70-821E-8A22E3054BA8}" type="pres">
      <dgm:prSet presAssocID="{D1BDDE9B-68E4-421B-84E0-251C19F7A297}" presName="node" presStyleLbl="node1" presStyleIdx="0" presStyleCnt="3">
        <dgm:presLayoutVars>
          <dgm:bulletEnabled val="1"/>
        </dgm:presLayoutVars>
      </dgm:prSet>
      <dgm:spPr/>
      <dgm:t>
        <a:bodyPr/>
        <a:lstStyle/>
        <a:p>
          <a:endParaRPr lang="en-GB"/>
        </a:p>
      </dgm:t>
    </dgm:pt>
    <dgm:pt modelId="{556CCF85-C205-4E4B-8586-EA38DA3B42BA}" type="pres">
      <dgm:prSet presAssocID="{33CAFD69-6DEA-44A6-998E-F2C60B60D296}" presName="sibTrans" presStyleLbl="sibTrans2D1" presStyleIdx="0" presStyleCnt="3" custFlipVert="0" custFlipHor="0" custScaleX="161428" custScaleY="104291" custLinFactNeighborX="17747" custLinFactNeighborY="7502"/>
      <dgm:spPr/>
      <dgm:t>
        <a:bodyPr/>
        <a:lstStyle/>
        <a:p>
          <a:endParaRPr lang="en-GB"/>
        </a:p>
      </dgm:t>
    </dgm:pt>
    <dgm:pt modelId="{3B3DEE22-C6DF-46A4-AAF5-5CA2C8C8B4C9}" type="pres">
      <dgm:prSet presAssocID="{33CAFD69-6DEA-44A6-998E-F2C60B60D296}" presName="connectorText" presStyleLbl="sibTrans2D1" presStyleIdx="0" presStyleCnt="3"/>
      <dgm:spPr/>
      <dgm:t>
        <a:bodyPr/>
        <a:lstStyle/>
        <a:p>
          <a:endParaRPr lang="en-GB"/>
        </a:p>
      </dgm:t>
    </dgm:pt>
    <dgm:pt modelId="{6C32A280-9B39-4043-8214-51CAAF2616C8}" type="pres">
      <dgm:prSet presAssocID="{C4A7A495-656B-43EC-A110-0811245CBEB9}" presName="node" presStyleLbl="node1" presStyleIdx="1" presStyleCnt="3" custRadScaleRad="154157" custRadScaleInc="-29660">
        <dgm:presLayoutVars>
          <dgm:bulletEnabled val="1"/>
        </dgm:presLayoutVars>
      </dgm:prSet>
      <dgm:spPr/>
      <dgm:t>
        <a:bodyPr/>
        <a:lstStyle/>
        <a:p>
          <a:endParaRPr lang="en-GB"/>
        </a:p>
      </dgm:t>
    </dgm:pt>
    <dgm:pt modelId="{D02B12F9-22E7-4D73-B1B9-434D60715175}" type="pres">
      <dgm:prSet presAssocID="{09279593-3376-4FC1-AEEF-FF1C604B0A84}" presName="sibTrans" presStyleLbl="sibTrans2D1" presStyleIdx="1" presStyleCnt="3" custAng="18988692" custScaleX="72939" custScaleY="101405" custLinFactY="-14482" custLinFactNeighborX="-62171" custLinFactNeighborY="-100000"/>
      <dgm:spPr/>
      <dgm:t>
        <a:bodyPr/>
        <a:lstStyle/>
        <a:p>
          <a:endParaRPr lang="en-GB"/>
        </a:p>
      </dgm:t>
    </dgm:pt>
    <dgm:pt modelId="{D930082E-22C3-4EA5-92DD-EEC979DB0DA0}" type="pres">
      <dgm:prSet presAssocID="{09279593-3376-4FC1-AEEF-FF1C604B0A84}" presName="connectorText" presStyleLbl="sibTrans2D1" presStyleIdx="1" presStyleCnt="3"/>
      <dgm:spPr/>
      <dgm:t>
        <a:bodyPr/>
        <a:lstStyle/>
        <a:p>
          <a:endParaRPr lang="en-GB"/>
        </a:p>
      </dgm:t>
    </dgm:pt>
    <dgm:pt modelId="{93C110F9-8970-4924-AA0A-BB928D629079}" type="pres">
      <dgm:prSet presAssocID="{8942DE93-8307-4FB5-B25D-71BCEC8894DA}" presName="node" presStyleLbl="node1" presStyleIdx="2" presStyleCnt="3" custRadScaleRad="151275" custRadScaleInc="34699">
        <dgm:presLayoutVars>
          <dgm:bulletEnabled val="1"/>
        </dgm:presLayoutVars>
      </dgm:prSet>
      <dgm:spPr/>
      <dgm:t>
        <a:bodyPr/>
        <a:lstStyle/>
        <a:p>
          <a:endParaRPr lang="en-GB"/>
        </a:p>
      </dgm:t>
    </dgm:pt>
    <dgm:pt modelId="{8432D558-E247-435F-8612-70A65F98E7EE}" type="pres">
      <dgm:prSet presAssocID="{9B4EBD98-750B-47F0-9161-2761C866CBF3}" presName="sibTrans" presStyleLbl="sibTrans2D1" presStyleIdx="2" presStyleCnt="3" custScaleX="185294" custLinFactNeighborX="-39951" custLinFactNeighborY="-62825"/>
      <dgm:spPr/>
      <dgm:t>
        <a:bodyPr/>
        <a:lstStyle/>
        <a:p>
          <a:endParaRPr lang="en-GB"/>
        </a:p>
      </dgm:t>
    </dgm:pt>
    <dgm:pt modelId="{1CEAC4C7-ACFA-4A95-839B-B765AA5FB448}" type="pres">
      <dgm:prSet presAssocID="{9B4EBD98-750B-47F0-9161-2761C866CBF3}" presName="connectorText" presStyleLbl="sibTrans2D1" presStyleIdx="2" presStyleCnt="3"/>
      <dgm:spPr/>
      <dgm:t>
        <a:bodyPr/>
        <a:lstStyle/>
        <a:p>
          <a:endParaRPr lang="en-GB"/>
        </a:p>
      </dgm:t>
    </dgm:pt>
  </dgm:ptLst>
  <dgm:cxnLst>
    <dgm:cxn modelId="{1A8DCD98-A84C-497D-9E65-A7E8859433F5}" srcId="{5FBAC55C-7882-48B5-B26C-553145137209}" destId="{C4A7A495-656B-43EC-A110-0811245CBEB9}" srcOrd="1" destOrd="0" parTransId="{CA523426-A415-43C0-8C5F-D5195ED45829}" sibTransId="{09279593-3376-4FC1-AEEF-FF1C604B0A84}"/>
    <dgm:cxn modelId="{DC0D43DC-78CA-46B3-AF11-2D6343E68B93}" type="presOf" srcId="{33CAFD69-6DEA-44A6-998E-F2C60B60D296}" destId="{556CCF85-C205-4E4B-8586-EA38DA3B42BA}" srcOrd="0" destOrd="0" presId="urn:microsoft.com/office/officeart/2005/8/layout/cycle2"/>
    <dgm:cxn modelId="{9D5EE91C-9A79-4DFE-8399-571EBCF7573F}" type="presOf" srcId="{8942DE93-8307-4FB5-B25D-71BCEC8894DA}" destId="{93C110F9-8970-4924-AA0A-BB928D629079}" srcOrd="0" destOrd="0" presId="urn:microsoft.com/office/officeart/2005/8/layout/cycle2"/>
    <dgm:cxn modelId="{F2EA7AE8-93C6-42C0-B2E1-DFC7759E31C9}" srcId="{5FBAC55C-7882-48B5-B26C-553145137209}" destId="{D1BDDE9B-68E4-421B-84E0-251C19F7A297}" srcOrd="0" destOrd="0" parTransId="{75D5A5F2-F39C-4743-A822-0496E1FCBA5F}" sibTransId="{33CAFD69-6DEA-44A6-998E-F2C60B60D296}"/>
    <dgm:cxn modelId="{E8183EE4-23CA-4384-81FC-501F00259536}" type="presOf" srcId="{9B4EBD98-750B-47F0-9161-2761C866CBF3}" destId="{8432D558-E247-435F-8612-70A65F98E7EE}" srcOrd="0" destOrd="0" presId="urn:microsoft.com/office/officeart/2005/8/layout/cycle2"/>
    <dgm:cxn modelId="{98053A04-7974-4B43-9777-166D293E305B}" type="presOf" srcId="{09279593-3376-4FC1-AEEF-FF1C604B0A84}" destId="{D02B12F9-22E7-4D73-B1B9-434D60715175}" srcOrd="0" destOrd="0" presId="urn:microsoft.com/office/officeart/2005/8/layout/cycle2"/>
    <dgm:cxn modelId="{86D0990E-EEA0-4B6E-9B1F-FEA580266B65}" type="presOf" srcId="{09279593-3376-4FC1-AEEF-FF1C604B0A84}" destId="{D930082E-22C3-4EA5-92DD-EEC979DB0DA0}" srcOrd="1" destOrd="0" presId="urn:microsoft.com/office/officeart/2005/8/layout/cycle2"/>
    <dgm:cxn modelId="{C920C560-CC8E-40FF-B292-320110352569}" type="presOf" srcId="{D1BDDE9B-68E4-421B-84E0-251C19F7A297}" destId="{52847711-871A-4E70-821E-8A22E3054BA8}" srcOrd="0" destOrd="0" presId="urn:microsoft.com/office/officeart/2005/8/layout/cycle2"/>
    <dgm:cxn modelId="{6565B871-37A1-4296-B807-72507C645D2B}" type="presOf" srcId="{C4A7A495-656B-43EC-A110-0811245CBEB9}" destId="{6C32A280-9B39-4043-8214-51CAAF2616C8}" srcOrd="0" destOrd="0" presId="urn:microsoft.com/office/officeart/2005/8/layout/cycle2"/>
    <dgm:cxn modelId="{D7A7C919-B824-4C1B-959E-C6B3B07285A7}" type="presOf" srcId="{5FBAC55C-7882-48B5-B26C-553145137209}" destId="{204797D6-9500-41CD-9291-DF0E0507F8FC}" srcOrd="0" destOrd="0" presId="urn:microsoft.com/office/officeart/2005/8/layout/cycle2"/>
    <dgm:cxn modelId="{35A4F753-A738-4325-AF27-A8CFC2CC2C84}" type="presOf" srcId="{33CAFD69-6DEA-44A6-998E-F2C60B60D296}" destId="{3B3DEE22-C6DF-46A4-AAF5-5CA2C8C8B4C9}" srcOrd="1" destOrd="0" presId="urn:microsoft.com/office/officeart/2005/8/layout/cycle2"/>
    <dgm:cxn modelId="{52188400-35D2-474C-9F26-F78A17816974}" srcId="{5FBAC55C-7882-48B5-B26C-553145137209}" destId="{8942DE93-8307-4FB5-B25D-71BCEC8894DA}" srcOrd="2" destOrd="0" parTransId="{ADEC4D7B-2D64-4212-B257-5DABC0242D2A}" sibTransId="{9B4EBD98-750B-47F0-9161-2761C866CBF3}"/>
    <dgm:cxn modelId="{E37E627E-21B3-4E41-9E77-190871A586AE}" type="presOf" srcId="{9B4EBD98-750B-47F0-9161-2761C866CBF3}" destId="{1CEAC4C7-ACFA-4A95-839B-B765AA5FB448}" srcOrd="1" destOrd="0" presId="urn:microsoft.com/office/officeart/2005/8/layout/cycle2"/>
    <dgm:cxn modelId="{CAA13B88-60D3-492A-A702-C411333E066F}" type="presParOf" srcId="{204797D6-9500-41CD-9291-DF0E0507F8FC}" destId="{52847711-871A-4E70-821E-8A22E3054BA8}" srcOrd="0" destOrd="0" presId="urn:microsoft.com/office/officeart/2005/8/layout/cycle2"/>
    <dgm:cxn modelId="{20060FCB-563B-4684-AFA5-666796DEDC99}" type="presParOf" srcId="{204797D6-9500-41CD-9291-DF0E0507F8FC}" destId="{556CCF85-C205-4E4B-8586-EA38DA3B42BA}" srcOrd="1" destOrd="0" presId="urn:microsoft.com/office/officeart/2005/8/layout/cycle2"/>
    <dgm:cxn modelId="{AD1DEB3D-DC56-4EB4-A573-3E51C3E3524A}" type="presParOf" srcId="{556CCF85-C205-4E4B-8586-EA38DA3B42BA}" destId="{3B3DEE22-C6DF-46A4-AAF5-5CA2C8C8B4C9}" srcOrd="0" destOrd="0" presId="urn:microsoft.com/office/officeart/2005/8/layout/cycle2"/>
    <dgm:cxn modelId="{8E9D28D1-AB0B-4D3D-888A-60DE09C87581}" type="presParOf" srcId="{204797D6-9500-41CD-9291-DF0E0507F8FC}" destId="{6C32A280-9B39-4043-8214-51CAAF2616C8}" srcOrd="2" destOrd="0" presId="urn:microsoft.com/office/officeart/2005/8/layout/cycle2"/>
    <dgm:cxn modelId="{FB535E0D-5D8F-4D6B-93FF-82030BAAED9D}" type="presParOf" srcId="{204797D6-9500-41CD-9291-DF0E0507F8FC}" destId="{D02B12F9-22E7-4D73-B1B9-434D60715175}" srcOrd="3" destOrd="0" presId="urn:microsoft.com/office/officeart/2005/8/layout/cycle2"/>
    <dgm:cxn modelId="{7AC09223-DE94-4F0C-AA7C-0E6C7E5AC037}" type="presParOf" srcId="{D02B12F9-22E7-4D73-B1B9-434D60715175}" destId="{D930082E-22C3-4EA5-92DD-EEC979DB0DA0}" srcOrd="0" destOrd="0" presId="urn:microsoft.com/office/officeart/2005/8/layout/cycle2"/>
    <dgm:cxn modelId="{74F5EBB6-B59C-4FF9-951F-8A9F20BB649A}" type="presParOf" srcId="{204797D6-9500-41CD-9291-DF0E0507F8FC}" destId="{93C110F9-8970-4924-AA0A-BB928D629079}" srcOrd="4" destOrd="0" presId="urn:microsoft.com/office/officeart/2005/8/layout/cycle2"/>
    <dgm:cxn modelId="{0E3D9571-6B58-48EF-8F44-AA61EE3C1EA8}" type="presParOf" srcId="{204797D6-9500-41CD-9291-DF0E0507F8FC}" destId="{8432D558-E247-435F-8612-70A65F98E7EE}" srcOrd="5" destOrd="0" presId="urn:microsoft.com/office/officeart/2005/8/layout/cycle2"/>
    <dgm:cxn modelId="{7AE184B1-AA44-4681-9860-83B6564D77F1}" type="presParOf" srcId="{8432D558-E247-435F-8612-70A65F98E7EE}" destId="{1CEAC4C7-ACFA-4A95-839B-B765AA5FB44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BAC55C-7882-48B5-B26C-553145137209}"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D1BDDE9B-68E4-421B-84E0-251C19F7A297}">
      <dgm:prSet phldrT="[Text]"/>
      <dgm:spPr/>
      <dgm:t>
        <a:bodyPr/>
        <a:lstStyle/>
        <a:p>
          <a:r>
            <a:rPr lang="en-GB" dirty="0" smtClean="0"/>
            <a:t>demand</a:t>
          </a:r>
          <a:endParaRPr lang="en-GB" dirty="0"/>
        </a:p>
      </dgm:t>
    </dgm:pt>
    <dgm:pt modelId="{75D5A5F2-F39C-4743-A822-0496E1FCBA5F}" type="parTrans" cxnId="{F2EA7AE8-93C6-42C0-B2E1-DFC7759E31C9}">
      <dgm:prSet/>
      <dgm:spPr/>
      <dgm:t>
        <a:bodyPr/>
        <a:lstStyle/>
        <a:p>
          <a:endParaRPr lang="en-GB"/>
        </a:p>
      </dgm:t>
    </dgm:pt>
    <dgm:pt modelId="{33CAFD69-6DEA-44A6-998E-F2C60B60D296}" type="sibTrans" cxnId="{F2EA7AE8-93C6-42C0-B2E1-DFC7759E31C9}">
      <dgm:prSet/>
      <dgm:spPr/>
      <dgm:t>
        <a:bodyPr/>
        <a:lstStyle/>
        <a:p>
          <a:endParaRPr lang="en-GB"/>
        </a:p>
      </dgm:t>
    </dgm:pt>
    <dgm:pt modelId="{8942DE93-8307-4FB5-B25D-71BCEC8894DA}">
      <dgm:prSet phldrT="[Text]"/>
      <dgm:spPr/>
      <dgm:t>
        <a:bodyPr/>
        <a:lstStyle/>
        <a:p>
          <a:r>
            <a:rPr lang="en-GB" dirty="0" smtClean="0"/>
            <a:t>Finance</a:t>
          </a:r>
        </a:p>
        <a:p>
          <a:r>
            <a:rPr lang="en-GB" i="1" dirty="0" smtClean="0"/>
            <a:t>Financial fragility</a:t>
          </a:r>
          <a:endParaRPr lang="en-GB" i="1" dirty="0"/>
        </a:p>
      </dgm:t>
    </dgm:pt>
    <dgm:pt modelId="{ADEC4D7B-2D64-4212-B257-5DABC0242D2A}" type="parTrans" cxnId="{52188400-35D2-474C-9F26-F78A17816974}">
      <dgm:prSet/>
      <dgm:spPr/>
      <dgm:t>
        <a:bodyPr/>
        <a:lstStyle/>
        <a:p>
          <a:endParaRPr lang="en-GB"/>
        </a:p>
      </dgm:t>
    </dgm:pt>
    <dgm:pt modelId="{9B4EBD98-750B-47F0-9161-2761C866CBF3}" type="sibTrans" cxnId="{52188400-35D2-474C-9F26-F78A17816974}">
      <dgm:prSet/>
      <dgm:spPr/>
      <dgm:t>
        <a:bodyPr/>
        <a:lstStyle/>
        <a:p>
          <a:endParaRPr lang="en-GB"/>
        </a:p>
      </dgm:t>
    </dgm:pt>
    <dgm:pt modelId="{C4A7A495-656B-43EC-A110-0811245CBEB9}">
      <dgm:prSet/>
      <dgm:spPr/>
      <dgm:t>
        <a:bodyPr/>
        <a:lstStyle/>
        <a:p>
          <a:r>
            <a:rPr lang="en-GB" dirty="0" smtClean="0"/>
            <a:t>Distribution</a:t>
          </a:r>
        </a:p>
        <a:p>
          <a:r>
            <a:rPr lang="en-GB" i="1" dirty="0" smtClean="0"/>
            <a:t>Wage share</a:t>
          </a:r>
          <a:endParaRPr lang="en-GB" i="1" dirty="0"/>
        </a:p>
      </dgm:t>
    </dgm:pt>
    <dgm:pt modelId="{CA523426-A415-43C0-8C5F-D5195ED45829}" type="parTrans" cxnId="{1A8DCD98-A84C-497D-9E65-A7E8859433F5}">
      <dgm:prSet/>
      <dgm:spPr/>
      <dgm:t>
        <a:bodyPr/>
        <a:lstStyle/>
        <a:p>
          <a:endParaRPr lang="en-GB"/>
        </a:p>
      </dgm:t>
    </dgm:pt>
    <dgm:pt modelId="{09279593-3376-4FC1-AEEF-FF1C604B0A84}" type="sibTrans" cxnId="{1A8DCD98-A84C-497D-9E65-A7E8859433F5}">
      <dgm:prSet/>
      <dgm:spPr/>
      <dgm:t>
        <a:bodyPr/>
        <a:lstStyle/>
        <a:p>
          <a:endParaRPr lang="en-GB"/>
        </a:p>
      </dgm:t>
    </dgm:pt>
    <dgm:pt modelId="{204797D6-9500-41CD-9291-DF0E0507F8FC}" type="pres">
      <dgm:prSet presAssocID="{5FBAC55C-7882-48B5-B26C-553145137209}" presName="cycle" presStyleCnt="0">
        <dgm:presLayoutVars>
          <dgm:dir/>
          <dgm:resizeHandles val="exact"/>
        </dgm:presLayoutVars>
      </dgm:prSet>
      <dgm:spPr/>
      <dgm:t>
        <a:bodyPr/>
        <a:lstStyle/>
        <a:p>
          <a:endParaRPr lang="en-GB"/>
        </a:p>
      </dgm:t>
    </dgm:pt>
    <dgm:pt modelId="{52847711-871A-4E70-821E-8A22E3054BA8}" type="pres">
      <dgm:prSet presAssocID="{D1BDDE9B-68E4-421B-84E0-251C19F7A297}" presName="node" presStyleLbl="node1" presStyleIdx="0" presStyleCnt="3">
        <dgm:presLayoutVars>
          <dgm:bulletEnabled val="1"/>
        </dgm:presLayoutVars>
      </dgm:prSet>
      <dgm:spPr/>
      <dgm:t>
        <a:bodyPr/>
        <a:lstStyle/>
        <a:p>
          <a:endParaRPr lang="en-GB"/>
        </a:p>
      </dgm:t>
    </dgm:pt>
    <dgm:pt modelId="{556CCF85-C205-4E4B-8586-EA38DA3B42BA}" type="pres">
      <dgm:prSet presAssocID="{33CAFD69-6DEA-44A6-998E-F2C60B60D296}" presName="sibTrans" presStyleLbl="sibTrans2D1" presStyleIdx="0" presStyleCnt="3" custScaleX="154422" custLinFactNeighborX="24714" custLinFactNeighborY="-41791"/>
      <dgm:spPr/>
      <dgm:t>
        <a:bodyPr/>
        <a:lstStyle/>
        <a:p>
          <a:endParaRPr lang="en-GB"/>
        </a:p>
      </dgm:t>
    </dgm:pt>
    <dgm:pt modelId="{3B3DEE22-C6DF-46A4-AAF5-5CA2C8C8B4C9}" type="pres">
      <dgm:prSet presAssocID="{33CAFD69-6DEA-44A6-998E-F2C60B60D296}" presName="connectorText" presStyleLbl="sibTrans2D1" presStyleIdx="0" presStyleCnt="3"/>
      <dgm:spPr/>
      <dgm:t>
        <a:bodyPr/>
        <a:lstStyle/>
        <a:p>
          <a:endParaRPr lang="en-GB"/>
        </a:p>
      </dgm:t>
    </dgm:pt>
    <dgm:pt modelId="{6C32A280-9B39-4043-8214-51CAAF2616C8}" type="pres">
      <dgm:prSet presAssocID="{C4A7A495-656B-43EC-A110-0811245CBEB9}" presName="node" presStyleLbl="node1" presStyleIdx="1" presStyleCnt="3" custRadScaleRad="154157" custRadScaleInc="-29660">
        <dgm:presLayoutVars>
          <dgm:bulletEnabled val="1"/>
        </dgm:presLayoutVars>
      </dgm:prSet>
      <dgm:spPr/>
      <dgm:t>
        <a:bodyPr/>
        <a:lstStyle/>
        <a:p>
          <a:endParaRPr lang="en-GB"/>
        </a:p>
      </dgm:t>
    </dgm:pt>
    <dgm:pt modelId="{D02B12F9-22E7-4D73-B1B9-434D60715175}" type="pres">
      <dgm:prSet presAssocID="{09279593-3376-4FC1-AEEF-FF1C604B0A84}" presName="sibTrans" presStyleLbl="sibTrans2D1" presStyleIdx="1" presStyleCnt="3" custAng="18988692" custScaleX="72939" custScaleY="101405" custLinFactY="-14482" custLinFactNeighborX="-62171" custLinFactNeighborY="-100000"/>
      <dgm:spPr/>
      <dgm:t>
        <a:bodyPr/>
        <a:lstStyle/>
        <a:p>
          <a:endParaRPr lang="en-GB"/>
        </a:p>
      </dgm:t>
    </dgm:pt>
    <dgm:pt modelId="{D930082E-22C3-4EA5-92DD-EEC979DB0DA0}" type="pres">
      <dgm:prSet presAssocID="{09279593-3376-4FC1-AEEF-FF1C604B0A84}" presName="connectorText" presStyleLbl="sibTrans2D1" presStyleIdx="1" presStyleCnt="3"/>
      <dgm:spPr/>
      <dgm:t>
        <a:bodyPr/>
        <a:lstStyle/>
        <a:p>
          <a:endParaRPr lang="en-GB"/>
        </a:p>
      </dgm:t>
    </dgm:pt>
    <dgm:pt modelId="{93C110F9-8970-4924-AA0A-BB928D629079}" type="pres">
      <dgm:prSet presAssocID="{8942DE93-8307-4FB5-B25D-71BCEC8894DA}" presName="node" presStyleLbl="node1" presStyleIdx="2" presStyleCnt="3" custRadScaleRad="151275" custRadScaleInc="34699">
        <dgm:presLayoutVars>
          <dgm:bulletEnabled val="1"/>
        </dgm:presLayoutVars>
      </dgm:prSet>
      <dgm:spPr/>
      <dgm:t>
        <a:bodyPr/>
        <a:lstStyle/>
        <a:p>
          <a:endParaRPr lang="en-GB"/>
        </a:p>
      </dgm:t>
    </dgm:pt>
    <dgm:pt modelId="{8432D558-E247-435F-8612-70A65F98E7EE}" type="pres">
      <dgm:prSet presAssocID="{9B4EBD98-750B-47F0-9161-2761C866CBF3}" presName="sibTrans" presStyleLbl="sibTrans2D1" presStyleIdx="2" presStyleCnt="3" custScaleX="185294" custLinFactNeighborX="-39951" custLinFactNeighborY="-62825"/>
      <dgm:spPr/>
      <dgm:t>
        <a:bodyPr/>
        <a:lstStyle/>
        <a:p>
          <a:endParaRPr lang="en-GB"/>
        </a:p>
      </dgm:t>
    </dgm:pt>
    <dgm:pt modelId="{1CEAC4C7-ACFA-4A95-839B-B765AA5FB448}" type="pres">
      <dgm:prSet presAssocID="{9B4EBD98-750B-47F0-9161-2761C866CBF3}" presName="connectorText" presStyleLbl="sibTrans2D1" presStyleIdx="2" presStyleCnt="3"/>
      <dgm:spPr/>
      <dgm:t>
        <a:bodyPr/>
        <a:lstStyle/>
        <a:p>
          <a:endParaRPr lang="en-GB"/>
        </a:p>
      </dgm:t>
    </dgm:pt>
  </dgm:ptLst>
  <dgm:cxnLst>
    <dgm:cxn modelId="{62144DDA-552D-441C-8BDD-D74784679421}" type="presOf" srcId="{8942DE93-8307-4FB5-B25D-71BCEC8894DA}" destId="{93C110F9-8970-4924-AA0A-BB928D629079}" srcOrd="0" destOrd="0" presId="urn:microsoft.com/office/officeart/2005/8/layout/cycle2"/>
    <dgm:cxn modelId="{06324044-6C84-408D-8895-964C0EF12311}" type="presOf" srcId="{C4A7A495-656B-43EC-A110-0811245CBEB9}" destId="{6C32A280-9B39-4043-8214-51CAAF2616C8}" srcOrd="0" destOrd="0" presId="urn:microsoft.com/office/officeart/2005/8/layout/cycle2"/>
    <dgm:cxn modelId="{31ED0972-74B2-48A6-9B02-282D0B936859}" type="presOf" srcId="{9B4EBD98-750B-47F0-9161-2761C866CBF3}" destId="{8432D558-E247-435F-8612-70A65F98E7EE}" srcOrd="0" destOrd="0" presId="urn:microsoft.com/office/officeart/2005/8/layout/cycle2"/>
    <dgm:cxn modelId="{0B6F1074-5ECF-4743-9CA7-A97DC6407497}" type="presOf" srcId="{09279593-3376-4FC1-AEEF-FF1C604B0A84}" destId="{D02B12F9-22E7-4D73-B1B9-434D60715175}" srcOrd="0" destOrd="0" presId="urn:microsoft.com/office/officeart/2005/8/layout/cycle2"/>
    <dgm:cxn modelId="{B5146DDC-7293-4E4D-849E-FB81249E7268}" type="presOf" srcId="{9B4EBD98-750B-47F0-9161-2761C866CBF3}" destId="{1CEAC4C7-ACFA-4A95-839B-B765AA5FB448}" srcOrd="1" destOrd="0" presId="urn:microsoft.com/office/officeart/2005/8/layout/cycle2"/>
    <dgm:cxn modelId="{1A8DCD98-A84C-497D-9E65-A7E8859433F5}" srcId="{5FBAC55C-7882-48B5-B26C-553145137209}" destId="{C4A7A495-656B-43EC-A110-0811245CBEB9}" srcOrd="1" destOrd="0" parTransId="{CA523426-A415-43C0-8C5F-D5195ED45829}" sibTransId="{09279593-3376-4FC1-AEEF-FF1C604B0A84}"/>
    <dgm:cxn modelId="{E02C452F-A46E-4BE5-96AE-0181ED6FD738}" type="presOf" srcId="{D1BDDE9B-68E4-421B-84E0-251C19F7A297}" destId="{52847711-871A-4E70-821E-8A22E3054BA8}" srcOrd="0" destOrd="0" presId="urn:microsoft.com/office/officeart/2005/8/layout/cycle2"/>
    <dgm:cxn modelId="{5FB4207B-82DC-4631-86EF-EF5753F3DB52}" type="presOf" srcId="{09279593-3376-4FC1-AEEF-FF1C604B0A84}" destId="{D930082E-22C3-4EA5-92DD-EEC979DB0DA0}" srcOrd="1" destOrd="0" presId="urn:microsoft.com/office/officeart/2005/8/layout/cycle2"/>
    <dgm:cxn modelId="{F2EA7AE8-93C6-42C0-B2E1-DFC7759E31C9}" srcId="{5FBAC55C-7882-48B5-B26C-553145137209}" destId="{D1BDDE9B-68E4-421B-84E0-251C19F7A297}" srcOrd="0" destOrd="0" parTransId="{75D5A5F2-F39C-4743-A822-0496E1FCBA5F}" sibTransId="{33CAFD69-6DEA-44A6-998E-F2C60B60D296}"/>
    <dgm:cxn modelId="{3B81884F-1A8C-493E-A571-A6EEA19A0A42}" type="presOf" srcId="{33CAFD69-6DEA-44A6-998E-F2C60B60D296}" destId="{3B3DEE22-C6DF-46A4-AAF5-5CA2C8C8B4C9}" srcOrd="1" destOrd="0" presId="urn:microsoft.com/office/officeart/2005/8/layout/cycle2"/>
    <dgm:cxn modelId="{ED267926-6C22-41B4-B33B-07C221249271}" type="presOf" srcId="{33CAFD69-6DEA-44A6-998E-F2C60B60D296}" destId="{556CCF85-C205-4E4B-8586-EA38DA3B42BA}" srcOrd="0" destOrd="0" presId="urn:microsoft.com/office/officeart/2005/8/layout/cycle2"/>
    <dgm:cxn modelId="{52188400-35D2-474C-9F26-F78A17816974}" srcId="{5FBAC55C-7882-48B5-B26C-553145137209}" destId="{8942DE93-8307-4FB5-B25D-71BCEC8894DA}" srcOrd="2" destOrd="0" parTransId="{ADEC4D7B-2D64-4212-B257-5DABC0242D2A}" sibTransId="{9B4EBD98-750B-47F0-9161-2761C866CBF3}"/>
    <dgm:cxn modelId="{A81E6E95-1F3A-4BBD-85F6-4C535819AB8D}" type="presOf" srcId="{5FBAC55C-7882-48B5-B26C-553145137209}" destId="{204797D6-9500-41CD-9291-DF0E0507F8FC}" srcOrd="0" destOrd="0" presId="urn:microsoft.com/office/officeart/2005/8/layout/cycle2"/>
    <dgm:cxn modelId="{AA4AFB08-CA24-472E-A2BD-CC65B508DF86}" type="presParOf" srcId="{204797D6-9500-41CD-9291-DF0E0507F8FC}" destId="{52847711-871A-4E70-821E-8A22E3054BA8}" srcOrd="0" destOrd="0" presId="urn:microsoft.com/office/officeart/2005/8/layout/cycle2"/>
    <dgm:cxn modelId="{3692847F-89E5-4A7E-9AFC-EF79CE7AE77F}" type="presParOf" srcId="{204797D6-9500-41CD-9291-DF0E0507F8FC}" destId="{556CCF85-C205-4E4B-8586-EA38DA3B42BA}" srcOrd="1" destOrd="0" presId="urn:microsoft.com/office/officeart/2005/8/layout/cycle2"/>
    <dgm:cxn modelId="{760575E6-818C-4074-A444-B629745D077F}" type="presParOf" srcId="{556CCF85-C205-4E4B-8586-EA38DA3B42BA}" destId="{3B3DEE22-C6DF-46A4-AAF5-5CA2C8C8B4C9}" srcOrd="0" destOrd="0" presId="urn:microsoft.com/office/officeart/2005/8/layout/cycle2"/>
    <dgm:cxn modelId="{19017F0B-158E-4062-9B6B-209966DFB21F}" type="presParOf" srcId="{204797D6-9500-41CD-9291-DF0E0507F8FC}" destId="{6C32A280-9B39-4043-8214-51CAAF2616C8}" srcOrd="2" destOrd="0" presId="urn:microsoft.com/office/officeart/2005/8/layout/cycle2"/>
    <dgm:cxn modelId="{5434C1B0-F202-4A91-AE55-A380AF133EC3}" type="presParOf" srcId="{204797D6-9500-41CD-9291-DF0E0507F8FC}" destId="{D02B12F9-22E7-4D73-B1B9-434D60715175}" srcOrd="3" destOrd="0" presId="urn:microsoft.com/office/officeart/2005/8/layout/cycle2"/>
    <dgm:cxn modelId="{91909640-95AD-4445-972C-6D7C3391F07D}" type="presParOf" srcId="{D02B12F9-22E7-4D73-B1B9-434D60715175}" destId="{D930082E-22C3-4EA5-92DD-EEC979DB0DA0}" srcOrd="0" destOrd="0" presId="urn:microsoft.com/office/officeart/2005/8/layout/cycle2"/>
    <dgm:cxn modelId="{9F1530B0-FE12-4D36-978A-3CF646D9AE55}" type="presParOf" srcId="{204797D6-9500-41CD-9291-DF0E0507F8FC}" destId="{93C110F9-8970-4924-AA0A-BB928D629079}" srcOrd="4" destOrd="0" presId="urn:microsoft.com/office/officeart/2005/8/layout/cycle2"/>
    <dgm:cxn modelId="{EF5B1A40-C5AD-481D-B4E5-352B3DC2B950}" type="presParOf" srcId="{204797D6-9500-41CD-9291-DF0E0507F8FC}" destId="{8432D558-E247-435F-8612-70A65F98E7EE}" srcOrd="5" destOrd="0" presId="urn:microsoft.com/office/officeart/2005/8/layout/cycle2"/>
    <dgm:cxn modelId="{BC0F6141-E4AE-4442-87E2-41B1C5154FFA}" type="presParOf" srcId="{8432D558-E247-435F-8612-70A65F98E7EE}" destId="{1CEAC4C7-ACFA-4A95-839B-B765AA5FB44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BAC55C-7882-48B5-B26C-553145137209}"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D1BDDE9B-68E4-421B-84E0-251C19F7A297}">
      <dgm:prSet phldrT="[Text]"/>
      <dgm:spPr/>
      <dgm:t>
        <a:bodyPr/>
        <a:lstStyle/>
        <a:p>
          <a:r>
            <a:rPr lang="en-GB" dirty="0" smtClean="0"/>
            <a:t>demand</a:t>
          </a:r>
          <a:endParaRPr lang="en-GB" dirty="0"/>
        </a:p>
      </dgm:t>
    </dgm:pt>
    <dgm:pt modelId="{75D5A5F2-F39C-4743-A822-0496E1FCBA5F}" type="parTrans" cxnId="{F2EA7AE8-93C6-42C0-B2E1-DFC7759E31C9}">
      <dgm:prSet/>
      <dgm:spPr/>
      <dgm:t>
        <a:bodyPr/>
        <a:lstStyle/>
        <a:p>
          <a:endParaRPr lang="en-GB"/>
        </a:p>
      </dgm:t>
    </dgm:pt>
    <dgm:pt modelId="{33CAFD69-6DEA-44A6-998E-F2C60B60D296}" type="sibTrans" cxnId="{F2EA7AE8-93C6-42C0-B2E1-DFC7759E31C9}">
      <dgm:prSet/>
      <dgm:spPr/>
      <dgm:t>
        <a:bodyPr/>
        <a:lstStyle/>
        <a:p>
          <a:endParaRPr lang="en-GB"/>
        </a:p>
      </dgm:t>
    </dgm:pt>
    <dgm:pt modelId="{8942DE93-8307-4FB5-B25D-71BCEC8894DA}">
      <dgm:prSet phldrT="[Text]"/>
      <dgm:spPr/>
      <dgm:t>
        <a:bodyPr/>
        <a:lstStyle/>
        <a:p>
          <a:r>
            <a:rPr lang="en-GB" dirty="0" smtClean="0"/>
            <a:t>finance</a:t>
          </a:r>
          <a:endParaRPr lang="en-GB" dirty="0"/>
        </a:p>
      </dgm:t>
    </dgm:pt>
    <dgm:pt modelId="{ADEC4D7B-2D64-4212-B257-5DABC0242D2A}" type="parTrans" cxnId="{52188400-35D2-474C-9F26-F78A17816974}">
      <dgm:prSet/>
      <dgm:spPr/>
      <dgm:t>
        <a:bodyPr/>
        <a:lstStyle/>
        <a:p>
          <a:endParaRPr lang="en-GB"/>
        </a:p>
      </dgm:t>
    </dgm:pt>
    <dgm:pt modelId="{9B4EBD98-750B-47F0-9161-2761C866CBF3}" type="sibTrans" cxnId="{52188400-35D2-474C-9F26-F78A17816974}">
      <dgm:prSet/>
      <dgm:spPr/>
      <dgm:t>
        <a:bodyPr/>
        <a:lstStyle/>
        <a:p>
          <a:endParaRPr lang="en-GB"/>
        </a:p>
      </dgm:t>
    </dgm:pt>
    <dgm:pt modelId="{C4A7A495-656B-43EC-A110-0811245CBEB9}">
      <dgm:prSet/>
      <dgm:spPr/>
      <dgm:t>
        <a:bodyPr/>
        <a:lstStyle/>
        <a:p>
          <a:r>
            <a:rPr lang="en-GB" dirty="0" smtClean="0"/>
            <a:t>distribution</a:t>
          </a:r>
          <a:endParaRPr lang="en-GB" dirty="0"/>
        </a:p>
      </dgm:t>
    </dgm:pt>
    <dgm:pt modelId="{CA523426-A415-43C0-8C5F-D5195ED45829}" type="parTrans" cxnId="{1A8DCD98-A84C-497D-9E65-A7E8859433F5}">
      <dgm:prSet/>
      <dgm:spPr/>
      <dgm:t>
        <a:bodyPr/>
        <a:lstStyle/>
        <a:p>
          <a:endParaRPr lang="en-GB"/>
        </a:p>
      </dgm:t>
    </dgm:pt>
    <dgm:pt modelId="{09279593-3376-4FC1-AEEF-FF1C604B0A84}" type="sibTrans" cxnId="{1A8DCD98-A84C-497D-9E65-A7E8859433F5}">
      <dgm:prSet/>
      <dgm:spPr/>
      <dgm:t>
        <a:bodyPr/>
        <a:lstStyle/>
        <a:p>
          <a:endParaRPr lang="en-GB"/>
        </a:p>
      </dgm:t>
    </dgm:pt>
    <dgm:pt modelId="{204797D6-9500-41CD-9291-DF0E0507F8FC}" type="pres">
      <dgm:prSet presAssocID="{5FBAC55C-7882-48B5-B26C-553145137209}" presName="cycle" presStyleCnt="0">
        <dgm:presLayoutVars>
          <dgm:dir/>
          <dgm:resizeHandles val="exact"/>
        </dgm:presLayoutVars>
      </dgm:prSet>
      <dgm:spPr/>
      <dgm:t>
        <a:bodyPr/>
        <a:lstStyle/>
        <a:p>
          <a:endParaRPr lang="en-GB"/>
        </a:p>
      </dgm:t>
    </dgm:pt>
    <dgm:pt modelId="{52847711-871A-4E70-821E-8A22E3054BA8}" type="pres">
      <dgm:prSet presAssocID="{D1BDDE9B-68E4-421B-84E0-251C19F7A297}" presName="node" presStyleLbl="node1" presStyleIdx="0" presStyleCnt="3">
        <dgm:presLayoutVars>
          <dgm:bulletEnabled val="1"/>
        </dgm:presLayoutVars>
      </dgm:prSet>
      <dgm:spPr/>
      <dgm:t>
        <a:bodyPr/>
        <a:lstStyle/>
        <a:p>
          <a:endParaRPr lang="en-GB"/>
        </a:p>
      </dgm:t>
    </dgm:pt>
    <dgm:pt modelId="{556CCF85-C205-4E4B-8586-EA38DA3B42BA}" type="pres">
      <dgm:prSet presAssocID="{33CAFD69-6DEA-44A6-998E-F2C60B60D296}" presName="sibTrans" presStyleLbl="sibTrans2D1" presStyleIdx="0" presStyleCnt="3" custScaleX="154422" custLinFactNeighborX="17298" custLinFactNeighborY="-29517"/>
      <dgm:spPr/>
      <dgm:t>
        <a:bodyPr/>
        <a:lstStyle/>
        <a:p>
          <a:endParaRPr lang="en-GB"/>
        </a:p>
      </dgm:t>
    </dgm:pt>
    <dgm:pt modelId="{3B3DEE22-C6DF-46A4-AAF5-5CA2C8C8B4C9}" type="pres">
      <dgm:prSet presAssocID="{33CAFD69-6DEA-44A6-998E-F2C60B60D296}" presName="connectorText" presStyleLbl="sibTrans2D1" presStyleIdx="0" presStyleCnt="3"/>
      <dgm:spPr/>
      <dgm:t>
        <a:bodyPr/>
        <a:lstStyle/>
        <a:p>
          <a:endParaRPr lang="en-GB"/>
        </a:p>
      </dgm:t>
    </dgm:pt>
    <dgm:pt modelId="{6C32A280-9B39-4043-8214-51CAAF2616C8}" type="pres">
      <dgm:prSet presAssocID="{C4A7A495-656B-43EC-A110-0811245CBEB9}" presName="node" presStyleLbl="node1" presStyleIdx="1" presStyleCnt="3" custRadScaleRad="154157" custRadScaleInc="-29660">
        <dgm:presLayoutVars>
          <dgm:bulletEnabled val="1"/>
        </dgm:presLayoutVars>
      </dgm:prSet>
      <dgm:spPr/>
      <dgm:t>
        <a:bodyPr/>
        <a:lstStyle/>
        <a:p>
          <a:endParaRPr lang="en-GB"/>
        </a:p>
      </dgm:t>
    </dgm:pt>
    <dgm:pt modelId="{D02B12F9-22E7-4D73-B1B9-434D60715175}" type="pres">
      <dgm:prSet presAssocID="{09279593-3376-4FC1-AEEF-FF1C604B0A84}" presName="sibTrans" presStyleLbl="sibTrans2D1" presStyleIdx="1" presStyleCnt="3" custAng="18988692" custScaleX="72939" custScaleY="101405" custLinFactY="-14482" custLinFactNeighborX="-62171" custLinFactNeighborY="-100000"/>
      <dgm:spPr/>
      <dgm:t>
        <a:bodyPr/>
        <a:lstStyle/>
        <a:p>
          <a:endParaRPr lang="en-GB"/>
        </a:p>
      </dgm:t>
    </dgm:pt>
    <dgm:pt modelId="{D930082E-22C3-4EA5-92DD-EEC979DB0DA0}" type="pres">
      <dgm:prSet presAssocID="{09279593-3376-4FC1-AEEF-FF1C604B0A84}" presName="connectorText" presStyleLbl="sibTrans2D1" presStyleIdx="1" presStyleCnt="3"/>
      <dgm:spPr/>
      <dgm:t>
        <a:bodyPr/>
        <a:lstStyle/>
        <a:p>
          <a:endParaRPr lang="en-GB"/>
        </a:p>
      </dgm:t>
    </dgm:pt>
    <dgm:pt modelId="{93C110F9-8970-4924-AA0A-BB928D629079}" type="pres">
      <dgm:prSet presAssocID="{8942DE93-8307-4FB5-B25D-71BCEC8894DA}" presName="node" presStyleLbl="node1" presStyleIdx="2" presStyleCnt="3" custRadScaleRad="151275" custRadScaleInc="34699">
        <dgm:presLayoutVars>
          <dgm:bulletEnabled val="1"/>
        </dgm:presLayoutVars>
      </dgm:prSet>
      <dgm:spPr/>
      <dgm:t>
        <a:bodyPr/>
        <a:lstStyle/>
        <a:p>
          <a:endParaRPr lang="en-GB"/>
        </a:p>
      </dgm:t>
    </dgm:pt>
    <dgm:pt modelId="{8432D558-E247-435F-8612-70A65F98E7EE}" type="pres">
      <dgm:prSet presAssocID="{9B4EBD98-750B-47F0-9161-2761C866CBF3}" presName="sibTrans" presStyleLbl="sibTrans2D1" presStyleIdx="2" presStyleCnt="3" custScaleX="185294" custLinFactNeighborX="-39951" custLinFactNeighborY="-62825"/>
      <dgm:spPr/>
      <dgm:t>
        <a:bodyPr/>
        <a:lstStyle/>
        <a:p>
          <a:endParaRPr lang="en-GB"/>
        </a:p>
      </dgm:t>
    </dgm:pt>
    <dgm:pt modelId="{1CEAC4C7-ACFA-4A95-839B-B765AA5FB448}" type="pres">
      <dgm:prSet presAssocID="{9B4EBD98-750B-47F0-9161-2761C866CBF3}" presName="connectorText" presStyleLbl="sibTrans2D1" presStyleIdx="2" presStyleCnt="3"/>
      <dgm:spPr/>
      <dgm:t>
        <a:bodyPr/>
        <a:lstStyle/>
        <a:p>
          <a:endParaRPr lang="en-GB"/>
        </a:p>
      </dgm:t>
    </dgm:pt>
  </dgm:ptLst>
  <dgm:cxnLst>
    <dgm:cxn modelId="{1056D3CE-C342-4245-9A46-91C3DDE93A2B}" type="presOf" srcId="{D1BDDE9B-68E4-421B-84E0-251C19F7A297}" destId="{52847711-871A-4E70-821E-8A22E3054BA8}" srcOrd="0" destOrd="0" presId="urn:microsoft.com/office/officeart/2005/8/layout/cycle2"/>
    <dgm:cxn modelId="{1A8DCD98-A84C-497D-9E65-A7E8859433F5}" srcId="{5FBAC55C-7882-48B5-B26C-553145137209}" destId="{C4A7A495-656B-43EC-A110-0811245CBEB9}" srcOrd="1" destOrd="0" parTransId="{CA523426-A415-43C0-8C5F-D5195ED45829}" sibTransId="{09279593-3376-4FC1-AEEF-FF1C604B0A84}"/>
    <dgm:cxn modelId="{E29BB7EA-1FDF-43C6-9969-1699347A4429}" type="presOf" srcId="{09279593-3376-4FC1-AEEF-FF1C604B0A84}" destId="{D02B12F9-22E7-4D73-B1B9-434D60715175}" srcOrd="0" destOrd="0" presId="urn:microsoft.com/office/officeart/2005/8/layout/cycle2"/>
    <dgm:cxn modelId="{E88F692D-99CD-47FE-8636-2960A7F287B4}" type="presOf" srcId="{C4A7A495-656B-43EC-A110-0811245CBEB9}" destId="{6C32A280-9B39-4043-8214-51CAAF2616C8}" srcOrd="0" destOrd="0" presId="urn:microsoft.com/office/officeart/2005/8/layout/cycle2"/>
    <dgm:cxn modelId="{F2EA7AE8-93C6-42C0-B2E1-DFC7759E31C9}" srcId="{5FBAC55C-7882-48B5-B26C-553145137209}" destId="{D1BDDE9B-68E4-421B-84E0-251C19F7A297}" srcOrd="0" destOrd="0" parTransId="{75D5A5F2-F39C-4743-A822-0496E1FCBA5F}" sibTransId="{33CAFD69-6DEA-44A6-998E-F2C60B60D296}"/>
    <dgm:cxn modelId="{5A5AEB23-2AC4-4EE8-ADE4-952002201778}" type="presOf" srcId="{5FBAC55C-7882-48B5-B26C-553145137209}" destId="{204797D6-9500-41CD-9291-DF0E0507F8FC}" srcOrd="0" destOrd="0" presId="urn:microsoft.com/office/officeart/2005/8/layout/cycle2"/>
    <dgm:cxn modelId="{9218F781-B035-40FC-93BE-41D406C5CA5A}" type="presOf" srcId="{9B4EBD98-750B-47F0-9161-2761C866CBF3}" destId="{8432D558-E247-435F-8612-70A65F98E7EE}" srcOrd="0" destOrd="0" presId="urn:microsoft.com/office/officeart/2005/8/layout/cycle2"/>
    <dgm:cxn modelId="{1372CEB8-8C1B-4BDF-AE91-3FED4F2DF4D3}" type="presOf" srcId="{8942DE93-8307-4FB5-B25D-71BCEC8894DA}" destId="{93C110F9-8970-4924-AA0A-BB928D629079}" srcOrd="0" destOrd="0" presId="urn:microsoft.com/office/officeart/2005/8/layout/cycle2"/>
    <dgm:cxn modelId="{5376FC29-13EB-4035-BB1B-129D1E786160}" type="presOf" srcId="{09279593-3376-4FC1-AEEF-FF1C604B0A84}" destId="{D930082E-22C3-4EA5-92DD-EEC979DB0DA0}" srcOrd="1" destOrd="0" presId="urn:microsoft.com/office/officeart/2005/8/layout/cycle2"/>
    <dgm:cxn modelId="{6A7EC6D8-2C05-4FD3-A31F-1932C991166C}" type="presOf" srcId="{33CAFD69-6DEA-44A6-998E-F2C60B60D296}" destId="{3B3DEE22-C6DF-46A4-AAF5-5CA2C8C8B4C9}" srcOrd="1" destOrd="0" presId="urn:microsoft.com/office/officeart/2005/8/layout/cycle2"/>
    <dgm:cxn modelId="{52188400-35D2-474C-9F26-F78A17816974}" srcId="{5FBAC55C-7882-48B5-B26C-553145137209}" destId="{8942DE93-8307-4FB5-B25D-71BCEC8894DA}" srcOrd="2" destOrd="0" parTransId="{ADEC4D7B-2D64-4212-B257-5DABC0242D2A}" sibTransId="{9B4EBD98-750B-47F0-9161-2761C866CBF3}"/>
    <dgm:cxn modelId="{EC4A4F9A-A25D-412A-A3E4-AE78E163AD25}" type="presOf" srcId="{33CAFD69-6DEA-44A6-998E-F2C60B60D296}" destId="{556CCF85-C205-4E4B-8586-EA38DA3B42BA}" srcOrd="0" destOrd="0" presId="urn:microsoft.com/office/officeart/2005/8/layout/cycle2"/>
    <dgm:cxn modelId="{B0DB0EAC-ABBD-4761-86BE-7CD1DB94BB5B}" type="presOf" srcId="{9B4EBD98-750B-47F0-9161-2761C866CBF3}" destId="{1CEAC4C7-ACFA-4A95-839B-B765AA5FB448}" srcOrd="1" destOrd="0" presId="urn:microsoft.com/office/officeart/2005/8/layout/cycle2"/>
    <dgm:cxn modelId="{89992245-05DB-4538-B531-879CA1258961}" type="presParOf" srcId="{204797D6-9500-41CD-9291-DF0E0507F8FC}" destId="{52847711-871A-4E70-821E-8A22E3054BA8}" srcOrd="0" destOrd="0" presId="urn:microsoft.com/office/officeart/2005/8/layout/cycle2"/>
    <dgm:cxn modelId="{FEB74C90-95D8-4100-B45A-4C4414A0A991}" type="presParOf" srcId="{204797D6-9500-41CD-9291-DF0E0507F8FC}" destId="{556CCF85-C205-4E4B-8586-EA38DA3B42BA}" srcOrd="1" destOrd="0" presId="urn:microsoft.com/office/officeart/2005/8/layout/cycle2"/>
    <dgm:cxn modelId="{49058305-C84C-4B52-A310-F6ED2CA52601}" type="presParOf" srcId="{556CCF85-C205-4E4B-8586-EA38DA3B42BA}" destId="{3B3DEE22-C6DF-46A4-AAF5-5CA2C8C8B4C9}" srcOrd="0" destOrd="0" presId="urn:microsoft.com/office/officeart/2005/8/layout/cycle2"/>
    <dgm:cxn modelId="{E57F2A49-C03A-42DC-8A89-A4D8EDC42636}" type="presParOf" srcId="{204797D6-9500-41CD-9291-DF0E0507F8FC}" destId="{6C32A280-9B39-4043-8214-51CAAF2616C8}" srcOrd="2" destOrd="0" presId="urn:microsoft.com/office/officeart/2005/8/layout/cycle2"/>
    <dgm:cxn modelId="{FCCA5B6F-8DC8-4701-8CC7-AFC011252474}" type="presParOf" srcId="{204797D6-9500-41CD-9291-DF0E0507F8FC}" destId="{D02B12F9-22E7-4D73-B1B9-434D60715175}" srcOrd="3" destOrd="0" presId="urn:microsoft.com/office/officeart/2005/8/layout/cycle2"/>
    <dgm:cxn modelId="{347B684D-A07C-4877-BFA0-3944D3F3AEE0}" type="presParOf" srcId="{D02B12F9-22E7-4D73-B1B9-434D60715175}" destId="{D930082E-22C3-4EA5-92DD-EEC979DB0DA0}" srcOrd="0" destOrd="0" presId="urn:microsoft.com/office/officeart/2005/8/layout/cycle2"/>
    <dgm:cxn modelId="{246CEAAC-7AC5-472B-97D4-CAC054507854}" type="presParOf" srcId="{204797D6-9500-41CD-9291-DF0E0507F8FC}" destId="{93C110F9-8970-4924-AA0A-BB928D629079}" srcOrd="4" destOrd="0" presId="urn:microsoft.com/office/officeart/2005/8/layout/cycle2"/>
    <dgm:cxn modelId="{9370F565-0C17-402C-8E79-404BCA1D1DBD}" type="presParOf" srcId="{204797D6-9500-41CD-9291-DF0E0507F8FC}" destId="{8432D558-E247-435F-8612-70A65F98E7EE}" srcOrd="5" destOrd="0" presId="urn:microsoft.com/office/officeart/2005/8/layout/cycle2"/>
    <dgm:cxn modelId="{0F865F7C-AC61-4507-8970-452B35AF415E}" type="presParOf" srcId="{8432D558-E247-435F-8612-70A65F98E7EE}" destId="{1CEAC4C7-ACFA-4A95-839B-B765AA5FB448}"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47711-871A-4E70-821E-8A22E3054BA8}">
      <dsp:nvSpPr>
        <dsp:cNvPr id="0" name=""/>
        <dsp:cNvSpPr/>
      </dsp:nvSpPr>
      <dsp:spPr>
        <a:xfrm>
          <a:off x="3131306" y="1390"/>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GB" sz="2100" kern="1200" dirty="0" smtClean="0"/>
            <a:t>demand</a:t>
          </a:r>
          <a:endParaRPr lang="en-GB" sz="2100" kern="1200" dirty="0"/>
        </a:p>
      </dsp:txBody>
      <dsp:txXfrm>
        <a:off x="3419364" y="289448"/>
        <a:ext cx="1390870" cy="1390870"/>
      </dsp:txXfrm>
    </dsp:sp>
    <dsp:sp modelId="{556CCF85-C205-4E4B-8586-EA38DA3B42BA}">
      <dsp:nvSpPr>
        <dsp:cNvPr id="0" name=""/>
        <dsp:cNvSpPr/>
      </dsp:nvSpPr>
      <dsp:spPr>
        <a:xfrm rot="2480806">
          <a:off x="5115534" y="1490854"/>
          <a:ext cx="1346215" cy="663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GB" sz="1700" kern="1200"/>
        </a:p>
      </dsp:txBody>
      <dsp:txXfrm>
        <a:off x="5140356" y="1557843"/>
        <a:ext cx="1147058" cy="398314"/>
      </dsp:txXfrm>
    </dsp:sp>
    <dsp:sp modelId="{6C32A280-9B39-4043-8214-51CAAF2616C8}">
      <dsp:nvSpPr>
        <dsp:cNvPr id="0" name=""/>
        <dsp:cNvSpPr/>
      </dsp:nvSpPr>
      <dsp:spPr>
        <a:xfrm>
          <a:off x="5698974" y="2260857"/>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GB" sz="2100" kern="1200" dirty="0" smtClean="0"/>
            <a:t>Distribution</a:t>
          </a:r>
        </a:p>
        <a:p>
          <a:pPr lvl="0" algn="ctr" defTabSz="933450">
            <a:lnSpc>
              <a:spcPct val="90000"/>
            </a:lnSpc>
            <a:spcBef>
              <a:spcPct val="0"/>
            </a:spcBef>
            <a:spcAft>
              <a:spcPct val="35000"/>
            </a:spcAft>
          </a:pPr>
          <a:r>
            <a:rPr lang="en-GB" sz="2100" i="1" kern="1200" dirty="0" smtClean="0"/>
            <a:t>Wage share</a:t>
          </a:r>
          <a:endParaRPr lang="en-GB" sz="2100" i="1" kern="1200" dirty="0"/>
        </a:p>
      </dsp:txBody>
      <dsp:txXfrm>
        <a:off x="5987032" y="2548915"/>
        <a:ext cx="1390870" cy="1390870"/>
      </dsp:txXfrm>
    </dsp:sp>
    <dsp:sp modelId="{D02B12F9-22E7-4D73-B1B9-434D60715175}">
      <dsp:nvSpPr>
        <dsp:cNvPr id="0" name=""/>
        <dsp:cNvSpPr/>
      </dsp:nvSpPr>
      <dsp:spPr>
        <a:xfrm rot="13293195">
          <a:off x="4557881" y="1996399"/>
          <a:ext cx="1312783" cy="65155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GB" sz="1700" kern="1200"/>
        </a:p>
      </dsp:txBody>
      <dsp:txXfrm rot="10800000">
        <a:off x="4728752" y="2191538"/>
        <a:ext cx="1117316" cy="390934"/>
      </dsp:txXfrm>
    </dsp:sp>
    <dsp:sp modelId="{93C110F9-8970-4924-AA0A-BB928D629079}">
      <dsp:nvSpPr>
        <dsp:cNvPr id="0" name=""/>
        <dsp:cNvSpPr/>
      </dsp:nvSpPr>
      <dsp:spPr>
        <a:xfrm>
          <a:off x="586405" y="2116820"/>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GB" sz="2100" kern="1200" dirty="0" smtClean="0"/>
            <a:t>Finance</a:t>
          </a:r>
        </a:p>
      </dsp:txBody>
      <dsp:txXfrm>
        <a:off x="874463" y="2404878"/>
        <a:ext cx="1390870" cy="1390870"/>
      </dsp:txXfrm>
    </dsp:sp>
    <dsp:sp modelId="{8432D558-E247-435F-8612-70A65F98E7EE}">
      <dsp:nvSpPr>
        <dsp:cNvPr id="0" name=""/>
        <dsp:cNvSpPr/>
      </dsp:nvSpPr>
      <dsp:spPr>
        <a:xfrm rot="2655923">
          <a:off x="7977023" y="-22859"/>
          <a:ext cx="297059" cy="4571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GB" sz="500" kern="1200"/>
        </a:p>
      </dsp:txBody>
      <dsp:txXfrm>
        <a:off x="7978970" y="-18502"/>
        <a:ext cx="283343" cy="274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47711-871A-4E70-821E-8A22E3054BA8}">
      <dsp:nvSpPr>
        <dsp:cNvPr id="0" name=""/>
        <dsp:cNvSpPr/>
      </dsp:nvSpPr>
      <dsp:spPr>
        <a:xfrm>
          <a:off x="3131306" y="1390"/>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GB" sz="2200" kern="1200" dirty="0" smtClean="0"/>
            <a:t>demand</a:t>
          </a:r>
          <a:endParaRPr lang="en-GB" sz="2200" kern="1200" dirty="0"/>
        </a:p>
      </dsp:txBody>
      <dsp:txXfrm>
        <a:off x="3419364" y="289448"/>
        <a:ext cx="1390870" cy="1390870"/>
      </dsp:txXfrm>
    </dsp:sp>
    <dsp:sp modelId="{556CCF85-C205-4E4B-8586-EA38DA3B42BA}">
      <dsp:nvSpPr>
        <dsp:cNvPr id="0" name=""/>
        <dsp:cNvSpPr/>
      </dsp:nvSpPr>
      <dsp:spPr>
        <a:xfrm rot="2480806">
          <a:off x="4897278" y="1803847"/>
          <a:ext cx="1243366" cy="692344"/>
        </a:xfrm>
        <a:prstGeom prst="rightArrow">
          <a:avLst>
            <a:gd name="adj1" fmla="val 60000"/>
            <a:gd name="adj2" fmla="val 50000"/>
          </a:avLst>
        </a:prstGeom>
        <a:solidFill>
          <a:schemeClr val="bg1"/>
        </a:solidFill>
        <a:ln>
          <a:solidFill>
            <a:schemeClr val="accent1">
              <a:shade val="50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GB" sz="1800" kern="1200"/>
        </a:p>
      </dsp:txBody>
      <dsp:txXfrm>
        <a:off x="4923166" y="1873710"/>
        <a:ext cx="1035663" cy="415406"/>
      </dsp:txXfrm>
    </dsp:sp>
    <dsp:sp modelId="{6C32A280-9B39-4043-8214-51CAAF2616C8}">
      <dsp:nvSpPr>
        <dsp:cNvPr id="0" name=""/>
        <dsp:cNvSpPr/>
      </dsp:nvSpPr>
      <dsp:spPr>
        <a:xfrm>
          <a:off x="5698974" y="2260857"/>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GB" sz="2200" kern="1200" dirty="0" smtClean="0"/>
            <a:t>distribution</a:t>
          </a:r>
          <a:endParaRPr lang="en-GB" sz="2200" kern="1200" dirty="0"/>
        </a:p>
      </dsp:txBody>
      <dsp:txXfrm>
        <a:off x="5987032" y="2548915"/>
        <a:ext cx="1390870" cy="1390870"/>
      </dsp:txXfrm>
    </dsp:sp>
    <dsp:sp modelId="{D02B12F9-22E7-4D73-B1B9-434D60715175}">
      <dsp:nvSpPr>
        <dsp:cNvPr id="0" name=""/>
        <dsp:cNvSpPr/>
      </dsp:nvSpPr>
      <dsp:spPr>
        <a:xfrm rot="8285519">
          <a:off x="2527825" y="2077071"/>
          <a:ext cx="1216792" cy="6731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GB" sz="1800" kern="1200"/>
        </a:p>
      </dsp:txBody>
      <dsp:txXfrm rot="10800000">
        <a:off x="2703952" y="2144261"/>
        <a:ext cx="1014837" cy="403911"/>
      </dsp:txXfrm>
    </dsp:sp>
    <dsp:sp modelId="{93C110F9-8970-4924-AA0A-BB928D629079}">
      <dsp:nvSpPr>
        <dsp:cNvPr id="0" name=""/>
        <dsp:cNvSpPr/>
      </dsp:nvSpPr>
      <dsp:spPr>
        <a:xfrm>
          <a:off x="586405" y="2116820"/>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GB" sz="2200" kern="1200" dirty="0" smtClean="0"/>
            <a:t>Finance</a:t>
          </a:r>
        </a:p>
        <a:p>
          <a:pPr lvl="0" algn="ctr" defTabSz="977900">
            <a:lnSpc>
              <a:spcPct val="90000"/>
            </a:lnSpc>
            <a:spcBef>
              <a:spcPct val="0"/>
            </a:spcBef>
            <a:spcAft>
              <a:spcPct val="35000"/>
            </a:spcAft>
          </a:pPr>
          <a:r>
            <a:rPr lang="en-GB" sz="2200" i="1" kern="1200" dirty="0" smtClean="0"/>
            <a:t>financial fragility</a:t>
          </a:r>
          <a:endParaRPr lang="en-GB" sz="2200" kern="1200" dirty="0"/>
        </a:p>
      </dsp:txBody>
      <dsp:txXfrm>
        <a:off x="874463" y="2404878"/>
        <a:ext cx="1390870" cy="1390870"/>
      </dsp:txXfrm>
    </dsp:sp>
    <dsp:sp modelId="{8432D558-E247-435F-8612-70A65F98E7EE}">
      <dsp:nvSpPr>
        <dsp:cNvPr id="0" name=""/>
        <dsp:cNvSpPr/>
      </dsp:nvSpPr>
      <dsp:spPr>
        <a:xfrm rot="19215912">
          <a:off x="1883518" y="1306471"/>
          <a:ext cx="1318244" cy="663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GB" sz="1800" kern="1200"/>
        </a:p>
      </dsp:txBody>
      <dsp:txXfrm>
        <a:off x="1906519" y="1502897"/>
        <a:ext cx="1119087" cy="3983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47711-871A-4E70-821E-8A22E3054BA8}">
      <dsp:nvSpPr>
        <dsp:cNvPr id="0" name=""/>
        <dsp:cNvSpPr/>
      </dsp:nvSpPr>
      <dsp:spPr>
        <a:xfrm>
          <a:off x="3131306" y="1390"/>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GB" sz="2100" kern="1200" dirty="0" smtClean="0"/>
            <a:t>demand</a:t>
          </a:r>
          <a:endParaRPr lang="en-GB" sz="2100" kern="1200" dirty="0"/>
        </a:p>
      </dsp:txBody>
      <dsp:txXfrm>
        <a:off x="3419364" y="289448"/>
        <a:ext cx="1390870" cy="1390870"/>
      </dsp:txXfrm>
    </dsp:sp>
    <dsp:sp modelId="{556CCF85-C205-4E4B-8586-EA38DA3B42BA}">
      <dsp:nvSpPr>
        <dsp:cNvPr id="0" name=""/>
        <dsp:cNvSpPr/>
      </dsp:nvSpPr>
      <dsp:spPr>
        <a:xfrm rot="2480806">
          <a:off x="4977921" y="1490854"/>
          <a:ext cx="1189404" cy="663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GB" sz="1700" kern="1200"/>
        </a:p>
      </dsp:txBody>
      <dsp:txXfrm>
        <a:off x="5002743" y="1557843"/>
        <a:ext cx="990247" cy="398314"/>
      </dsp:txXfrm>
    </dsp:sp>
    <dsp:sp modelId="{6C32A280-9B39-4043-8214-51CAAF2616C8}">
      <dsp:nvSpPr>
        <dsp:cNvPr id="0" name=""/>
        <dsp:cNvSpPr/>
      </dsp:nvSpPr>
      <dsp:spPr>
        <a:xfrm>
          <a:off x="5698974" y="2260857"/>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GB" sz="2100" kern="1200" dirty="0" smtClean="0"/>
            <a:t>Distribution</a:t>
          </a:r>
        </a:p>
        <a:p>
          <a:pPr lvl="0" algn="ctr" defTabSz="933450">
            <a:lnSpc>
              <a:spcPct val="90000"/>
            </a:lnSpc>
            <a:spcBef>
              <a:spcPct val="0"/>
            </a:spcBef>
            <a:spcAft>
              <a:spcPct val="35000"/>
            </a:spcAft>
          </a:pPr>
          <a:r>
            <a:rPr lang="en-GB" sz="2100" i="1" kern="1200" dirty="0" smtClean="0"/>
            <a:t>Wage share</a:t>
          </a:r>
          <a:endParaRPr lang="en-GB" sz="2100" i="1" kern="1200" dirty="0"/>
        </a:p>
      </dsp:txBody>
      <dsp:txXfrm>
        <a:off x="5987032" y="2548915"/>
        <a:ext cx="1390870" cy="1390870"/>
      </dsp:txXfrm>
    </dsp:sp>
    <dsp:sp modelId="{D02B12F9-22E7-4D73-B1B9-434D60715175}">
      <dsp:nvSpPr>
        <dsp:cNvPr id="0" name=""/>
        <dsp:cNvSpPr/>
      </dsp:nvSpPr>
      <dsp:spPr>
        <a:xfrm rot="8285519">
          <a:off x="2527825" y="2077071"/>
          <a:ext cx="1216792" cy="6731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GB" sz="1700" kern="1200"/>
        </a:p>
      </dsp:txBody>
      <dsp:txXfrm rot="10800000">
        <a:off x="2703952" y="2144261"/>
        <a:ext cx="1014837" cy="403911"/>
      </dsp:txXfrm>
    </dsp:sp>
    <dsp:sp modelId="{93C110F9-8970-4924-AA0A-BB928D629079}">
      <dsp:nvSpPr>
        <dsp:cNvPr id="0" name=""/>
        <dsp:cNvSpPr/>
      </dsp:nvSpPr>
      <dsp:spPr>
        <a:xfrm>
          <a:off x="586405" y="2116820"/>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GB" sz="2100" kern="1200" dirty="0" smtClean="0"/>
            <a:t>Finance</a:t>
          </a:r>
        </a:p>
        <a:p>
          <a:pPr lvl="0" algn="ctr" defTabSz="933450">
            <a:lnSpc>
              <a:spcPct val="90000"/>
            </a:lnSpc>
            <a:spcBef>
              <a:spcPct val="0"/>
            </a:spcBef>
            <a:spcAft>
              <a:spcPct val="35000"/>
            </a:spcAft>
          </a:pPr>
          <a:r>
            <a:rPr lang="en-GB" sz="2100" i="1" kern="1200" dirty="0" smtClean="0"/>
            <a:t>Financial fragility</a:t>
          </a:r>
          <a:endParaRPr lang="en-GB" sz="2100" i="1" kern="1200" dirty="0"/>
        </a:p>
      </dsp:txBody>
      <dsp:txXfrm>
        <a:off x="874463" y="2404878"/>
        <a:ext cx="1390870" cy="1390870"/>
      </dsp:txXfrm>
    </dsp:sp>
    <dsp:sp modelId="{8432D558-E247-435F-8612-70A65F98E7EE}">
      <dsp:nvSpPr>
        <dsp:cNvPr id="0" name=""/>
        <dsp:cNvSpPr/>
      </dsp:nvSpPr>
      <dsp:spPr>
        <a:xfrm rot="19215912">
          <a:off x="1883518" y="1306471"/>
          <a:ext cx="1318244" cy="663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GB" sz="1700" kern="1200"/>
        </a:p>
      </dsp:txBody>
      <dsp:txXfrm>
        <a:off x="1906519" y="1502897"/>
        <a:ext cx="1119087" cy="3983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47711-871A-4E70-821E-8A22E3054BA8}">
      <dsp:nvSpPr>
        <dsp:cNvPr id="0" name=""/>
        <dsp:cNvSpPr/>
      </dsp:nvSpPr>
      <dsp:spPr>
        <a:xfrm>
          <a:off x="3131306" y="1390"/>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GB" sz="2200" kern="1200" dirty="0" smtClean="0"/>
            <a:t>demand</a:t>
          </a:r>
          <a:endParaRPr lang="en-GB" sz="2200" kern="1200" dirty="0"/>
        </a:p>
      </dsp:txBody>
      <dsp:txXfrm>
        <a:off x="3419364" y="289448"/>
        <a:ext cx="1390870" cy="1390870"/>
      </dsp:txXfrm>
    </dsp:sp>
    <dsp:sp modelId="{556CCF85-C205-4E4B-8586-EA38DA3B42BA}">
      <dsp:nvSpPr>
        <dsp:cNvPr id="0" name=""/>
        <dsp:cNvSpPr/>
      </dsp:nvSpPr>
      <dsp:spPr>
        <a:xfrm rot="2480806">
          <a:off x="4920801" y="1572336"/>
          <a:ext cx="1189404" cy="663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GB" sz="1800" kern="1200"/>
        </a:p>
      </dsp:txBody>
      <dsp:txXfrm>
        <a:off x="4945623" y="1639325"/>
        <a:ext cx="990247" cy="398314"/>
      </dsp:txXfrm>
    </dsp:sp>
    <dsp:sp modelId="{6C32A280-9B39-4043-8214-51CAAF2616C8}">
      <dsp:nvSpPr>
        <dsp:cNvPr id="0" name=""/>
        <dsp:cNvSpPr/>
      </dsp:nvSpPr>
      <dsp:spPr>
        <a:xfrm>
          <a:off x="5698974" y="2260857"/>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GB" sz="2200" kern="1200" dirty="0" smtClean="0"/>
            <a:t>distribution</a:t>
          </a:r>
          <a:endParaRPr lang="en-GB" sz="2200" kern="1200" dirty="0"/>
        </a:p>
      </dsp:txBody>
      <dsp:txXfrm>
        <a:off x="5987032" y="2548915"/>
        <a:ext cx="1390870" cy="1390870"/>
      </dsp:txXfrm>
    </dsp:sp>
    <dsp:sp modelId="{D02B12F9-22E7-4D73-B1B9-434D60715175}">
      <dsp:nvSpPr>
        <dsp:cNvPr id="0" name=""/>
        <dsp:cNvSpPr/>
      </dsp:nvSpPr>
      <dsp:spPr>
        <a:xfrm rot="8285519">
          <a:off x="2527825" y="2077071"/>
          <a:ext cx="1216792" cy="6731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GB" sz="1800" kern="1200"/>
        </a:p>
      </dsp:txBody>
      <dsp:txXfrm rot="10800000">
        <a:off x="2703952" y="2144261"/>
        <a:ext cx="1014837" cy="403911"/>
      </dsp:txXfrm>
    </dsp:sp>
    <dsp:sp modelId="{93C110F9-8970-4924-AA0A-BB928D629079}">
      <dsp:nvSpPr>
        <dsp:cNvPr id="0" name=""/>
        <dsp:cNvSpPr/>
      </dsp:nvSpPr>
      <dsp:spPr>
        <a:xfrm>
          <a:off x="586405" y="2116820"/>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GB" sz="2200" kern="1200" dirty="0" smtClean="0"/>
            <a:t>finance</a:t>
          </a:r>
          <a:endParaRPr lang="en-GB" sz="2200" kern="1200" dirty="0"/>
        </a:p>
      </dsp:txBody>
      <dsp:txXfrm>
        <a:off x="874463" y="2404878"/>
        <a:ext cx="1390870" cy="1390870"/>
      </dsp:txXfrm>
    </dsp:sp>
    <dsp:sp modelId="{8432D558-E247-435F-8612-70A65F98E7EE}">
      <dsp:nvSpPr>
        <dsp:cNvPr id="0" name=""/>
        <dsp:cNvSpPr/>
      </dsp:nvSpPr>
      <dsp:spPr>
        <a:xfrm rot="19215912">
          <a:off x="1883518" y="1306471"/>
          <a:ext cx="1318244" cy="663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GB" sz="1800" kern="1200"/>
        </a:p>
      </dsp:txBody>
      <dsp:txXfrm>
        <a:off x="1906519" y="1502897"/>
        <a:ext cx="1119087" cy="39831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E3BC40E-7958-4D83-9FAB-3C38070D6E86}" type="datetimeFigureOut">
              <a:rPr lang="en-GB" smtClean="0"/>
              <a:pPr/>
              <a:t>15/09/2014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B83EC5-25AD-4EFC-AAFD-F3C4B06C1004}" type="slidenum">
              <a:rPr lang="en-GB" smtClean="0"/>
              <a:pPr/>
              <a:t>‹#›</a:t>
            </a:fld>
            <a:endParaRPr lang="en-GB"/>
          </a:p>
        </p:txBody>
      </p:sp>
    </p:spTree>
    <p:extLst>
      <p:ext uri="{BB962C8B-B14F-4D97-AF65-F5344CB8AC3E}">
        <p14:creationId xmlns:p14="http://schemas.microsoft.com/office/powerpoint/2010/main" val="1639790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E3BC40E-7958-4D83-9FAB-3C38070D6E86}" type="datetimeFigureOut">
              <a:rPr lang="en-GB" smtClean="0"/>
              <a:pPr/>
              <a:t>15/09/2014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B83EC5-25AD-4EFC-AAFD-F3C4B06C1004}" type="slidenum">
              <a:rPr lang="en-GB" smtClean="0"/>
              <a:pPr/>
              <a:t>‹#›</a:t>
            </a:fld>
            <a:endParaRPr lang="en-GB"/>
          </a:p>
        </p:txBody>
      </p:sp>
    </p:spTree>
    <p:extLst>
      <p:ext uri="{BB962C8B-B14F-4D97-AF65-F5344CB8AC3E}">
        <p14:creationId xmlns:p14="http://schemas.microsoft.com/office/powerpoint/2010/main" val="4123322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3BC40E-7958-4D83-9FAB-3C38070D6E86}" type="datetimeFigureOut">
              <a:rPr lang="en-GB" smtClean="0"/>
              <a:pPr/>
              <a:t>15/09/2014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B83EC5-25AD-4EFC-AAFD-F3C4B06C1004}" type="slidenum">
              <a:rPr lang="en-GB" smtClean="0"/>
              <a:pPr/>
              <a:t>‹#›</a:t>
            </a:fld>
            <a:endParaRPr lang="en-GB"/>
          </a:p>
        </p:txBody>
      </p:sp>
    </p:spTree>
    <p:extLst>
      <p:ext uri="{BB962C8B-B14F-4D97-AF65-F5344CB8AC3E}">
        <p14:creationId xmlns:p14="http://schemas.microsoft.com/office/powerpoint/2010/main" val="3930230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E3BC40E-7958-4D83-9FAB-3C38070D6E86}" type="datetimeFigureOut">
              <a:rPr lang="en-GB" smtClean="0"/>
              <a:pPr/>
              <a:t>15/09/2014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B83EC5-25AD-4EFC-AAFD-F3C4B06C1004}" type="slidenum">
              <a:rPr lang="en-GB" smtClean="0"/>
              <a:pPr/>
              <a:t>‹#›</a:t>
            </a:fld>
            <a:endParaRPr lang="en-GB"/>
          </a:p>
        </p:txBody>
      </p:sp>
    </p:spTree>
    <p:extLst>
      <p:ext uri="{BB962C8B-B14F-4D97-AF65-F5344CB8AC3E}">
        <p14:creationId xmlns:p14="http://schemas.microsoft.com/office/powerpoint/2010/main" val="4203147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E3BC40E-7958-4D83-9FAB-3C38070D6E86}" type="datetimeFigureOut">
              <a:rPr lang="en-GB" smtClean="0"/>
              <a:pPr/>
              <a:t>15/09/2014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8B83EC5-25AD-4EFC-AAFD-F3C4B06C1004}" type="slidenum">
              <a:rPr lang="en-GB" smtClean="0"/>
              <a:pPr/>
              <a:t>‹#›</a:t>
            </a:fld>
            <a:endParaRPr lang="en-GB"/>
          </a:p>
        </p:txBody>
      </p:sp>
    </p:spTree>
    <p:extLst>
      <p:ext uri="{BB962C8B-B14F-4D97-AF65-F5344CB8AC3E}">
        <p14:creationId xmlns:p14="http://schemas.microsoft.com/office/powerpoint/2010/main" val="518240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E3BC40E-7958-4D83-9FAB-3C38070D6E86}" type="datetimeFigureOut">
              <a:rPr lang="en-GB" smtClean="0"/>
              <a:pPr/>
              <a:t>15/09/2014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8B83EC5-25AD-4EFC-AAFD-F3C4B06C1004}" type="slidenum">
              <a:rPr lang="en-GB" smtClean="0"/>
              <a:pPr/>
              <a:t>‹#›</a:t>
            </a:fld>
            <a:endParaRPr lang="en-GB"/>
          </a:p>
        </p:txBody>
      </p:sp>
    </p:spTree>
    <p:extLst>
      <p:ext uri="{BB962C8B-B14F-4D97-AF65-F5344CB8AC3E}">
        <p14:creationId xmlns:p14="http://schemas.microsoft.com/office/powerpoint/2010/main" val="2978335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3BC40E-7958-4D83-9FAB-3C38070D6E86}" type="datetimeFigureOut">
              <a:rPr lang="en-GB" smtClean="0"/>
              <a:pPr/>
              <a:t>15/09/2014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8B83EC5-25AD-4EFC-AAFD-F3C4B06C1004}" type="slidenum">
              <a:rPr lang="en-GB" smtClean="0"/>
              <a:pPr/>
              <a:t>‹#›</a:t>
            </a:fld>
            <a:endParaRPr lang="en-GB"/>
          </a:p>
        </p:txBody>
      </p:sp>
    </p:spTree>
    <p:extLst>
      <p:ext uri="{BB962C8B-B14F-4D97-AF65-F5344CB8AC3E}">
        <p14:creationId xmlns:p14="http://schemas.microsoft.com/office/powerpoint/2010/main" val="233603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3BC40E-7958-4D83-9FAB-3C38070D6E86}" type="datetimeFigureOut">
              <a:rPr lang="en-GB" smtClean="0"/>
              <a:pPr/>
              <a:t>15/09/2014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B83EC5-25AD-4EFC-AAFD-F3C4B06C1004}" type="slidenum">
              <a:rPr lang="en-GB" smtClean="0"/>
              <a:pPr/>
              <a:t>‹#›</a:t>
            </a:fld>
            <a:endParaRPr lang="en-GB"/>
          </a:p>
        </p:txBody>
      </p:sp>
    </p:spTree>
    <p:extLst>
      <p:ext uri="{BB962C8B-B14F-4D97-AF65-F5344CB8AC3E}">
        <p14:creationId xmlns:p14="http://schemas.microsoft.com/office/powerpoint/2010/main" val="2815240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3BC40E-7958-4D83-9FAB-3C38070D6E86}" type="datetimeFigureOut">
              <a:rPr lang="en-GB" smtClean="0"/>
              <a:pPr/>
              <a:t>15/09/2014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B83EC5-25AD-4EFC-AAFD-F3C4B06C1004}" type="slidenum">
              <a:rPr lang="en-GB" smtClean="0"/>
              <a:pPr/>
              <a:t>‹#›</a:t>
            </a:fld>
            <a:endParaRPr lang="en-GB"/>
          </a:p>
        </p:txBody>
      </p:sp>
    </p:spTree>
    <p:extLst>
      <p:ext uri="{BB962C8B-B14F-4D97-AF65-F5344CB8AC3E}">
        <p14:creationId xmlns:p14="http://schemas.microsoft.com/office/powerpoint/2010/main" val="2648122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E3BC40E-7958-4D83-9FAB-3C38070D6E86}" type="datetimeFigureOut">
              <a:rPr lang="en-GB" smtClean="0"/>
              <a:pPr/>
              <a:t>15/09/2014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B83EC5-25AD-4EFC-AAFD-F3C4B06C1004}" type="slidenum">
              <a:rPr lang="en-GB" smtClean="0"/>
              <a:pPr/>
              <a:t>‹#›</a:t>
            </a:fld>
            <a:endParaRPr lang="en-GB"/>
          </a:p>
        </p:txBody>
      </p:sp>
    </p:spTree>
    <p:extLst>
      <p:ext uri="{BB962C8B-B14F-4D97-AF65-F5344CB8AC3E}">
        <p14:creationId xmlns:p14="http://schemas.microsoft.com/office/powerpoint/2010/main" val="3674940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E3BC40E-7958-4D83-9FAB-3C38070D6E86}" type="datetimeFigureOut">
              <a:rPr lang="en-GB" smtClean="0"/>
              <a:pPr/>
              <a:t>15/09/2014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B83EC5-25AD-4EFC-AAFD-F3C4B06C1004}" type="slidenum">
              <a:rPr lang="en-GB" smtClean="0"/>
              <a:pPr/>
              <a:t>‹#›</a:t>
            </a:fld>
            <a:endParaRPr lang="en-GB"/>
          </a:p>
        </p:txBody>
      </p:sp>
    </p:spTree>
    <p:extLst>
      <p:ext uri="{BB962C8B-B14F-4D97-AF65-F5344CB8AC3E}">
        <p14:creationId xmlns:p14="http://schemas.microsoft.com/office/powerpoint/2010/main" val="2119104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BC40E-7958-4D83-9FAB-3C38070D6E86}" type="datetimeFigureOut">
              <a:rPr lang="en-GB" smtClean="0"/>
              <a:pPr/>
              <a:t>15/09/2014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B83EC5-25AD-4EFC-AAFD-F3C4B06C1004}" type="slidenum">
              <a:rPr lang="en-GB" smtClean="0"/>
              <a:pPr/>
              <a:t>‹#›</a:t>
            </a:fld>
            <a:endParaRPr lang="en-GB"/>
          </a:p>
        </p:txBody>
      </p:sp>
    </p:spTree>
    <p:extLst>
      <p:ext uri="{BB962C8B-B14F-4D97-AF65-F5344CB8AC3E}">
        <p14:creationId xmlns:p14="http://schemas.microsoft.com/office/powerpoint/2010/main" val="3587194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Pseudo-Goodwin </a:t>
            </a:r>
            <a:r>
              <a:rPr lang="en-GB" dirty="0"/>
              <a:t>cycles in a </a:t>
            </a:r>
            <a:r>
              <a:rPr lang="en-GB" dirty="0" err="1"/>
              <a:t>Minsky</a:t>
            </a:r>
            <a:r>
              <a:rPr lang="en-GB" dirty="0"/>
              <a:t> </a:t>
            </a:r>
            <a:r>
              <a:rPr lang="en-GB" dirty="0" smtClean="0"/>
              <a:t>model</a:t>
            </a:r>
            <a:endParaRPr lang="en-GB" dirty="0"/>
          </a:p>
        </p:txBody>
      </p:sp>
      <p:sp>
        <p:nvSpPr>
          <p:cNvPr id="3" name="Subtitle 2"/>
          <p:cNvSpPr>
            <a:spLocks noGrp="1"/>
          </p:cNvSpPr>
          <p:nvPr>
            <p:ph type="subTitle" idx="1"/>
          </p:nvPr>
        </p:nvSpPr>
        <p:spPr/>
        <p:txBody>
          <a:bodyPr/>
          <a:lstStyle/>
          <a:p>
            <a:r>
              <a:rPr lang="en-GB" dirty="0" smtClean="0"/>
              <a:t>E Stockhammer &amp; J </a:t>
            </a:r>
            <a:r>
              <a:rPr lang="en-GB" dirty="0" err="1" smtClean="0"/>
              <a:t>Michell</a:t>
            </a:r>
            <a:endParaRPr lang="en-GB" dirty="0"/>
          </a:p>
        </p:txBody>
      </p:sp>
    </p:spTree>
    <p:extLst>
      <p:ext uri="{BB962C8B-B14F-4D97-AF65-F5344CB8AC3E}">
        <p14:creationId xmlns:p14="http://schemas.microsoft.com/office/powerpoint/2010/main" val="4219499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Main idea</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Goodwin cycle: profit-led demand + reserve army effect </a:t>
            </a:r>
            <a:r>
              <a:rPr lang="en-GB" dirty="0"/>
              <a:t>=&gt; counter-clockwise movement of output and wage share </a:t>
            </a:r>
            <a:endParaRPr lang="en-GB" dirty="0" smtClean="0"/>
          </a:p>
          <a:p>
            <a:r>
              <a:rPr lang="en-GB" dirty="0" smtClean="0"/>
              <a:t>This paper: the </a:t>
            </a:r>
            <a:r>
              <a:rPr lang="en-GB" dirty="0"/>
              <a:t>existence of a counter clockwise movement of output and the wage share is not a sufficient condition for the existence of Goodwin </a:t>
            </a:r>
            <a:r>
              <a:rPr lang="en-GB" dirty="0" smtClean="0"/>
              <a:t>cycle</a:t>
            </a:r>
          </a:p>
          <a:p>
            <a:r>
              <a:rPr lang="en-GB" dirty="0" smtClean="0"/>
              <a:t>Pseudo-Goodwin cycle: a counter-clockwise movement of output and wage share without a Goodwin mechanism = something that looks like a Goodwin cycle, but isn’t</a:t>
            </a:r>
          </a:p>
          <a:p>
            <a:r>
              <a:rPr lang="en-GB" dirty="0" smtClean="0"/>
              <a:t>simple </a:t>
            </a:r>
            <a:r>
              <a:rPr lang="en-GB" dirty="0"/>
              <a:t>Minsky-type </a:t>
            </a:r>
            <a:r>
              <a:rPr lang="en-GB" dirty="0" smtClean="0"/>
              <a:t>model. </a:t>
            </a:r>
            <a:r>
              <a:rPr lang="en-GB" dirty="0"/>
              <a:t>We add a distribution adjustment a la Goodwin. In this model the cycle is generated from the interaction of debt (financial fragility) and demand. Income distribution preys on demand, but it has not feedback. By design, demand does </a:t>
            </a:r>
            <a:r>
              <a:rPr lang="en-GB" i="1" dirty="0" smtClean="0"/>
              <a:t>not</a:t>
            </a:r>
            <a:r>
              <a:rPr lang="en-GB" dirty="0" smtClean="0"/>
              <a:t> react </a:t>
            </a:r>
            <a:r>
              <a:rPr lang="en-GB" dirty="0"/>
              <a:t>to changes in income distribution. However, the model does exhibit a pseudo Goodwin cycle in the output-wage share space</a:t>
            </a:r>
            <a:r>
              <a:rPr lang="en-GB" dirty="0" smtClean="0"/>
              <a:t>.</a:t>
            </a:r>
          </a:p>
          <a:p>
            <a:endParaRPr lang="en-GB" dirty="0"/>
          </a:p>
        </p:txBody>
      </p:sp>
    </p:spTree>
    <p:extLst>
      <p:ext uri="{BB962C8B-B14F-4D97-AF65-F5344CB8AC3E}">
        <p14:creationId xmlns:p14="http://schemas.microsoft.com/office/powerpoint/2010/main" val="7621333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GB" dirty="0"/>
          </a:p>
        </p:txBody>
      </p:sp>
      <p:sp>
        <p:nvSpPr>
          <p:cNvPr id="3" name="Content Placeholder 2"/>
          <p:cNvSpPr>
            <a:spLocks noGrp="1"/>
          </p:cNvSpPr>
          <p:nvPr>
            <p:ph idx="1"/>
          </p:nvPr>
        </p:nvSpPr>
        <p:spPr/>
        <p:txBody>
          <a:bodyPr>
            <a:normAutofit fontScale="92500"/>
          </a:bodyPr>
          <a:lstStyle/>
          <a:p>
            <a:pPr marL="514350" indent="-514350">
              <a:buFont typeface="+mj-lt"/>
              <a:buAutoNum type="arabicPeriod"/>
            </a:pPr>
            <a:r>
              <a:rPr lang="en-GB" dirty="0" smtClean="0"/>
              <a:t>Why it matters</a:t>
            </a:r>
          </a:p>
          <a:p>
            <a:pPr marL="514350" indent="-514350">
              <a:buFont typeface="+mj-lt"/>
              <a:buAutoNum type="arabicPeriod"/>
            </a:pPr>
            <a:r>
              <a:rPr lang="en-GB" dirty="0" smtClean="0"/>
              <a:t>Goodwin </a:t>
            </a:r>
            <a:r>
              <a:rPr lang="en-GB" dirty="0"/>
              <a:t>cycle (model</a:t>
            </a:r>
            <a:r>
              <a:rPr lang="en-GB" dirty="0" smtClean="0"/>
              <a:t>)</a:t>
            </a:r>
          </a:p>
          <a:p>
            <a:pPr marL="514350" indent="-514350">
              <a:buFont typeface="+mj-lt"/>
              <a:buAutoNum type="arabicPeriod"/>
            </a:pPr>
            <a:r>
              <a:rPr lang="en-GB" dirty="0" smtClean="0"/>
              <a:t>A </a:t>
            </a:r>
            <a:r>
              <a:rPr lang="en-GB" dirty="0"/>
              <a:t>simple </a:t>
            </a:r>
            <a:r>
              <a:rPr lang="en-GB" dirty="0" err="1"/>
              <a:t>Minsky</a:t>
            </a:r>
            <a:r>
              <a:rPr lang="en-GB" dirty="0"/>
              <a:t> </a:t>
            </a:r>
            <a:r>
              <a:rPr lang="en-GB" dirty="0" smtClean="0"/>
              <a:t>model (M1)</a:t>
            </a:r>
            <a:endParaRPr lang="en-GB" dirty="0"/>
          </a:p>
          <a:p>
            <a:pPr marL="514350" indent="-514350">
              <a:buFont typeface="+mj-lt"/>
              <a:buAutoNum type="arabicPeriod"/>
            </a:pPr>
            <a:r>
              <a:rPr lang="en-GB" dirty="0" smtClean="0"/>
              <a:t>A </a:t>
            </a:r>
            <a:r>
              <a:rPr lang="en-GB" dirty="0" err="1" smtClean="0"/>
              <a:t>Minsky</a:t>
            </a:r>
            <a:r>
              <a:rPr lang="en-GB" dirty="0" smtClean="0"/>
              <a:t> </a:t>
            </a:r>
            <a:r>
              <a:rPr lang="en-GB" dirty="0"/>
              <a:t>model </a:t>
            </a:r>
            <a:r>
              <a:rPr lang="en-GB" dirty="0" smtClean="0"/>
              <a:t>with a reserve army effect (M2)</a:t>
            </a:r>
          </a:p>
          <a:p>
            <a:pPr marL="514350" indent="-514350">
              <a:buFont typeface="+mj-lt"/>
              <a:buAutoNum type="arabicPeriod"/>
            </a:pPr>
            <a:r>
              <a:rPr lang="en-GB" dirty="0" smtClean="0"/>
              <a:t>Extending the model for small wage-led demand effect (M3)					</a:t>
            </a:r>
            <a:endParaRPr lang="en-GB" dirty="0"/>
          </a:p>
          <a:p>
            <a:pPr marL="514350" indent="-514350">
              <a:buFont typeface="+mj-lt"/>
              <a:buAutoNum type="arabicPeriod"/>
            </a:pPr>
            <a:r>
              <a:rPr lang="en-GB" dirty="0" smtClean="0"/>
              <a:t>Conclusion						</a:t>
            </a:r>
            <a:endParaRPr lang="en-GB" dirty="0"/>
          </a:p>
        </p:txBody>
      </p:sp>
    </p:spTree>
    <p:extLst>
      <p:ext uri="{BB962C8B-B14F-4D97-AF65-F5344CB8AC3E}">
        <p14:creationId xmlns:p14="http://schemas.microsoft.com/office/powerpoint/2010/main" val="13545213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Taylor (2012)</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7500" lnSpcReduction="20000"/>
              </a:bodyPr>
              <a:lstStyle/>
              <a:p>
                <a:r>
                  <a:rPr lang="en-GB" dirty="0" smtClean="0"/>
                  <a:t>Paper on heterodox theories of business cycles</a:t>
                </a:r>
              </a:p>
              <a:p>
                <a:r>
                  <a:rPr lang="en-GB" dirty="0" smtClean="0"/>
                  <a:t>Distribution and demand cycles</a:t>
                </a:r>
              </a:p>
              <a:p>
                <a:pPr lvl="1"/>
                <a:r>
                  <a:rPr lang="en-GB" dirty="0" smtClean="0"/>
                  <a:t>Contrasts Goodwin cycle (‘</a:t>
                </a:r>
                <a:r>
                  <a:rPr lang="en-GB" dirty="0" err="1" smtClean="0"/>
                  <a:t>Domar</a:t>
                </a:r>
                <a:r>
                  <a:rPr lang="en-GB" dirty="0" smtClean="0"/>
                  <a:t>-style investment and profit squeeze’) and </a:t>
                </a:r>
                <a:r>
                  <a:rPr lang="en-GB" dirty="0" err="1" smtClean="0"/>
                  <a:t>Kalecki</a:t>
                </a:r>
                <a:r>
                  <a:rPr lang="en-GB" dirty="0" smtClean="0"/>
                  <a:t> cycle (‘</a:t>
                </a:r>
                <a:r>
                  <a:rPr lang="en-GB" dirty="0" err="1" smtClean="0"/>
                  <a:t>Harrod</a:t>
                </a:r>
                <a:r>
                  <a:rPr lang="en-GB" dirty="0" smtClean="0"/>
                  <a:t> investment and wage-led demand’</a:t>
                </a:r>
              </a:p>
              <a:p>
                <a:pPr marL="457200" lvl="1" indent="0">
                  <a:buNone/>
                </a:pPr>
                <a:r>
                  <a:rPr lang="en-GB" dirty="0" smtClean="0"/>
                  <a:t>			</a:t>
                </a:r>
                <a14:m>
                  <m:oMath xmlns:m="http://schemas.openxmlformats.org/officeDocument/2006/math">
                    <m:acc>
                      <m:accPr>
                        <m:chr m:val="̇"/>
                        <m:ctrlPr>
                          <a:rPr lang="en-GB" i="1">
                            <a:latin typeface="Cambria Math"/>
                          </a:rPr>
                        </m:ctrlPr>
                      </m:accPr>
                      <m:e>
                        <m:r>
                          <a:rPr lang="en-GB" i="1">
                            <a:latin typeface="Cambria Math"/>
                          </a:rPr>
                          <m:t>𝑦</m:t>
                        </m:r>
                      </m:e>
                    </m:acc>
                    <m:r>
                      <a:rPr lang="en-GB" i="1" dirty="0">
                        <a:latin typeface="Cambria Math"/>
                      </a:rPr>
                      <m:t>=</m:t>
                    </m:r>
                    <m:r>
                      <a:rPr lang="en-GB" i="1" dirty="0">
                        <a:latin typeface="Cambria Math"/>
                      </a:rPr>
                      <m:t>𝑦</m:t>
                    </m:r>
                    <m:d>
                      <m:dPr>
                        <m:ctrlPr>
                          <a:rPr lang="en-GB" b="0" i="1" dirty="0" smtClean="0">
                            <a:latin typeface="Cambria Math"/>
                          </a:rPr>
                        </m:ctrlPr>
                      </m:dPr>
                      <m:e>
                        <m:r>
                          <a:rPr lang="en-GB" b="0" i="1" dirty="0" smtClean="0">
                            <a:latin typeface="Cambria Math"/>
                          </a:rPr>
                          <m:t>𝑤</m:t>
                        </m:r>
                      </m:e>
                    </m:d>
                    <m:r>
                      <a:rPr lang="en-GB" b="0" i="1" dirty="0" smtClean="0">
                        <a:latin typeface="Cambria Math"/>
                      </a:rPr>
                      <m:t>, </m:t>
                    </m:r>
                    <m:acc>
                      <m:accPr>
                        <m:chr m:val="̇"/>
                        <m:ctrlPr>
                          <a:rPr lang="en-GB" b="0" i="1" dirty="0" smtClean="0">
                            <a:latin typeface="Cambria Math"/>
                          </a:rPr>
                        </m:ctrlPr>
                      </m:accPr>
                      <m:e>
                        <m:r>
                          <a:rPr lang="en-GB" b="0" i="1" dirty="0" smtClean="0">
                            <a:latin typeface="Cambria Math"/>
                          </a:rPr>
                          <m:t>𝑤</m:t>
                        </m:r>
                      </m:e>
                    </m:acc>
                    <m:r>
                      <a:rPr lang="en-GB" b="0" i="1" dirty="0" smtClean="0">
                        <a:latin typeface="Cambria Math"/>
                      </a:rPr>
                      <m:t>=</m:t>
                    </m:r>
                    <m:r>
                      <a:rPr lang="en-GB" b="0" i="1" dirty="0" smtClean="0">
                        <a:latin typeface="Cambria Math"/>
                      </a:rPr>
                      <m:t>𝑤</m:t>
                    </m:r>
                    <m:d>
                      <m:dPr>
                        <m:ctrlPr>
                          <a:rPr lang="en-GB" b="0" i="1" dirty="0" smtClean="0">
                            <a:latin typeface="Cambria Math"/>
                          </a:rPr>
                        </m:ctrlPr>
                      </m:dPr>
                      <m:e>
                        <m:r>
                          <a:rPr lang="en-GB" b="0" i="1" dirty="0" smtClean="0">
                            <a:latin typeface="Cambria Math"/>
                          </a:rPr>
                          <m:t>𝑦</m:t>
                        </m:r>
                      </m:e>
                    </m:d>
                  </m:oMath>
                </a14:m>
                <a:endParaRPr lang="en-GB" dirty="0" smtClean="0"/>
              </a:p>
              <a:p>
                <a:pPr lvl="1"/>
                <a:r>
                  <a:rPr lang="en-GB" dirty="0" smtClean="0"/>
                  <a:t>Goodwin/</a:t>
                </a:r>
                <a:r>
                  <a:rPr lang="en-GB" dirty="0" err="1" smtClean="0"/>
                  <a:t>Domar</a:t>
                </a:r>
                <a:r>
                  <a:rPr lang="en-GB" dirty="0" smtClean="0"/>
                  <a:t>:	 </a:t>
                </a:r>
                <a14:m>
                  <m:oMath xmlns:m="http://schemas.openxmlformats.org/officeDocument/2006/math">
                    <m:sSup>
                      <m:sSupPr>
                        <m:ctrlPr>
                          <a:rPr lang="en-GB" b="0" i="1" dirty="0" smtClean="0">
                            <a:latin typeface="Cambria Math"/>
                          </a:rPr>
                        </m:ctrlPr>
                      </m:sSupPr>
                      <m:e>
                        <m:acc>
                          <m:accPr>
                            <m:chr m:val="̇"/>
                            <m:ctrlPr>
                              <a:rPr lang="en-GB" b="0" i="1" smtClean="0">
                                <a:latin typeface="Cambria Math"/>
                              </a:rPr>
                            </m:ctrlPr>
                          </m:accPr>
                          <m:e>
                            <m:r>
                              <a:rPr lang="en-GB" b="0" i="1" smtClean="0">
                                <a:latin typeface="Cambria Math"/>
                              </a:rPr>
                              <m:t>𝑦</m:t>
                            </m:r>
                          </m:e>
                        </m:acc>
                      </m:e>
                      <m:sup>
                        <m:r>
                          <a:rPr lang="en-GB" b="0" i="1" dirty="0" smtClean="0">
                            <a:latin typeface="Cambria Math"/>
                          </a:rPr>
                          <m:t>′</m:t>
                        </m:r>
                      </m:sup>
                    </m:sSup>
                    <m:r>
                      <a:rPr lang="en-GB" b="0" i="1" dirty="0" smtClean="0">
                        <a:latin typeface="Cambria Math"/>
                      </a:rPr>
                      <m:t>&lt;0, </m:t>
                    </m:r>
                    <m:sSup>
                      <m:sSupPr>
                        <m:ctrlPr>
                          <a:rPr lang="en-GB" b="0" i="1" dirty="0" smtClean="0">
                            <a:latin typeface="Cambria Math"/>
                          </a:rPr>
                        </m:ctrlPr>
                      </m:sSupPr>
                      <m:e>
                        <m:acc>
                          <m:accPr>
                            <m:chr m:val="̇"/>
                            <m:ctrlPr>
                              <a:rPr lang="en-GB" b="0" i="1" dirty="0" smtClean="0">
                                <a:latin typeface="Cambria Math"/>
                              </a:rPr>
                            </m:ctrlPr>
                          </m:accPr>
                          <m:e>
                            <m:r>
                              <a:rPr lang="en-GB" b="0" i="1" dirty="0" smtClean="0">
                                <a:latin typeface="Cambria Math"/>
                              </a:rPr>
                              <m:t>𝑤</m:t>
                            </m:r>
                          </m:e>
                        </m:acc>
                      </m:e>
                      <m:sup>
                        <m:r>
                          <a:rPr lang="en-GB" b="0" i="1" dirty="0" smtClean="0">
                            <a:latin typeface="Cambria Math"/>
                          </a:rPr>
                          <m:t>′</m:t>
                        </m:r>
                      </m:sup>
                    </m:sSup>
                    <m:r>
                      <a:rPr lang="en-GB" b="0" i="1" dirty="0" smtClean="0">
                        <a:latin typeface="Cambria Math"/>
                      </a:rPr>
                      <m:t>&gt;0</m:t>
                    </m:r>
                  </m:oMath>
                </a14:m>
                <a:endParaRPr lang="en-GB" dirty="0" smtClean="0"/>
              </a:p>
              <a:p>
                <a:pPr lvl="1"/>
                <a:r>
                  <a:rPr lang="en-GB" dirty="0" err="1" smtClean="0"/>
                  <a:t>Kalecki</a:t>
                </a:r>
                <a:r>
                  <a:rPr lang="en-GB" dirty="0" smtClean="0"/>
                  <a:t>/</a:t>
                </a:r>
                <a:r>
                  <a:rPr lang="en-GB" dirty="0" err="1" smtClean="0"/>
                  <a:t>Harrod</a:t>
                </a:r>
                <a:r>
                  <a:rPr lang="en-GB" dirty="0" smtClean="0"/>
                  <a:t>:	</a:t>
                </a:r>
                <a14:m>
                  <m:oMath xmlns:m="http://schemas.openxmlformats.org/officeDocument/2006/math">
                    <m:sSup>
                      <m:sSupPr>
                        <m:ctrlPr>
                          <a:rPr lang="en-GB" b="0" i="1" dirty="0" smtClean="0">
                            <a:latin typeface="Cambria Math"/>
                          </a:rPr>
                        </m:ctrlPr>
                      </m:sSupPr>
                      <m:e>
                        <m:acc>
                          <m:accPr>
                            <m:chr m:val="̇"/>
                            <m:ctrlPr>
                              <a:rPr lang="en-GB" b="0" i="1" smtClean="0">
                                <a:latin typeface="Cambria Math"/>
                              </a:rPr>
                            </m:ctrlPr>
                          </m:accPr>
                          <m:e>
                            <m:r>
                              <a:rPr lang="en-GB" b="0" i="1" smtClean="0">
                                <a:latin typeface="Cambria Math"/>
                              </a:rPr>
                              <m:t>𝑦</m:t>
                            </m:r>
                          </m:e>
                        </m:acc>
                      </m:e>
                      <m:sup>
                        <m:r>
                          <a:rPr lang="en-GB" b="0" i="1" dirty="0" smtClean="0">
                            <a:latin typeface="Cambria Math"/>
                          </a:rPr>
                          <m:t>′</m:t>
                        </m:r>
                      </m:sup>
                    </m:sSup>
                    <m:r>
                      <a:rPr lang="en-GB" b="0" i="1" dirty="0" smtClean="0">
                        <a:latin typeface="Cambria Math"/>
                      </a:rPr>
                      <m:t>&gt;0, </m:t>
                    </m:r>
                    <m:sSup>
                      <m:sSupPr>
                        <m:ctrlPr>
                          <a:rPr lang="en-GB" b="0" i="1" dirty="0" smtClean="0">
                            <a:latin typeface="Cambria Math"/>
                          </a:rPr>
                        </m:ctrlPr>
                      </m:sSupPr>
                      <m:e>
                        <m:acc>
                          <m:accPr>
                            <m:chr m:val="̇"/>
                            <m:ctrlPr>
                              <a:rPr lang="en-GB" b="0" i="1" dirty="0" smtClean="0">
                                <a:latin typeface="Cambria Math"/>
                              </a:rPr>
                            </m:ctrlPr>
                          </m:accPr>
                          <m:e>
                            <m:r>
                              <a:rPr lang="en-GB" b="0" i="1" dirty="0" smtClean="0">
                                <a:latin typeface="Cambria Math"/>
                              </a:rPr>
                              <m:t>𝑤</m:t>
                            </m:r>
                          </m:e>
                        </m:acc>
                      </m:e>
                      <m:sup>
                        <m:r>
                          <a:rPr lang="en-GB" b="0" i="1" dirty="0" smtClean="0">
                            <a:latin typeface="Cambria Math"/>
                          </a:rPr>
                          <m:t>′</m:t>
                        </m:r>
                      </m:sup>
                    </m:sSup>
                    <m:r>
                      <a:rPr lang="en-GB" b="0" i="1" dirty="0" smtClean="0">
                        <a:latin typeface="Cambria Math"/>
                      </a:rPr>
                      <m:t>&lt;0</m:t>
                    </m:r>
                  </m:oMath>
                </a14:m>
                <a:r>
                  <a:rPr lang="en-GB" dirty="0" smtClean="0"/>
                  <a:t> </a:t>
                </a:r>
              </a:p>
              <a:p>
                <a:pPr lvl="1"/>
                <a:r>
                  <a:rPr lang="en-GB" dirty="0"/>
                  <a:t>O</a:t>
                </a:r>
                <a:r>
                  <a:rPr lang="en-GB" dirty="0" smtClean="0"/>
                  <a:t>bserves that data indicate that cycle turns the Goodwin way =&gt; “Overall, </a:t>
                </a:r>
                <a:r>
                  <a:rPr lang="en-GB" dirty="0" err="1" smtClean="0"/>
                  <a:t>Domar</a:t>
                </a:r>
                <a:r>
                  <a:rPr lang="en-GB" dirty="0" smtClean="0"/>
                  <a:t>-style investment and a profit squeeze appear to fit the data better than </a:t>
                </a:r>
                <a:r>
                  <a:rPr lang="en-GB" dirty="0" err="1" smtClean="0"/>
                  <a:t>Harrod</a:t>
                </a:r>
                <a:r>
                  <a:rPr lang="en-GB" dirty="0" smtClean="0"/>
                  <a:t> investment and short-run wage-led aggregate demand.” (p. 50)</a:t>
                </a:r>
              </a:p>
              <a:p>
                <a:r>
                  <a:rPr lang="en-GB" dirty="0" smtClean="0"/>
                  <a:t>Finance and demand cycles</a:t>
                </a:r>
              </a:p>
              <a:p>
                <a:pPr lvl="1"/>
                <a:r>
                  <a:rPr lang="en-GB" dirty="0" smtClean="0"/>
                  <a:t>But no discussion of what [</a:t>
                </a:r>
                <a:r>
                  <a:rPr lang="en-GB" dirty="0" err="1" smtClean="0"/>
                  <a:t>w,y</a:t>
                </a:r>
                <a:r>
                  <a:rPr lang="en-GB" dirty="0" smtClean="0"/>
                  <a:t>]cycles these will give rise to</a:t>
                </a:r>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37" t="-2426" r="-1704" b="-2426"/>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Profit squeeze cycles vs wage-led cycles</a:t>
            </a:r>
            <a:endParaRPr lang="en-GB" dirty="0"/>
          </a:p>
        </p:txBody>
      </p:sp>
      <p:sp>
        <p:nvSpPr>
          <p:cNvPr id="3" name="Content Placeholder 2"/>
          <p:cNvSpPr>
            <a:spLocks noGrp="1"/>
          </p:cNvSpPr>
          <p:nvPr>
            <p:ph idx="1"/>
          </p:nvPr>
        </p:nvSpPr>
        <p:spPr>
          <a:xfrm>
            <a:off x="359655" y="5229200"/>
            <a:ext cx="8229600" cy="1329011"/>
          </a:xfrm>
        </p:spPr>
        <p:txBody>
          <a:bodyPr>
            <a:normAutofit fontScale="70000" lnSpcReduction="20000"/>
          </a:bodyPr>
          <a:lstStyle/>
          <a:p>
            <a:r>
              <a:rPr lang="en-GB" dirty="0" smtClean="0"/>
              <a:t>Taylor (2012) calls these investment a la </a:t>
            </a:r>
            <a:r>
              <a:rPr lang="en-GB" dirty="0" err="1" smtClean="0"/>
              <a:t>Domar</a:t>
            </a:r>
            <a:r>
              <a:rPr lang="en-GB" dirty="0" smtClean="0"/>
              <a:t>(profit squeeze cycles vs investment a la </a:t>
            </a:r>
            <a:r>
              <a:rPr lang="en-GB" dirty="0" err="1" smtClean="0"/>
              <a:t>Harrod</a:t>
            </a:r>
            <a:r>
              <a:rPr lang="en-GB" dirty="0" smtClean="0"/>
              <a:t> (wage-led cycles</a:t>
            </a:r>
          </a:p>
          <a:p>
            <a:r>
              <a:rPr lang="en-GB" dirty="0" smtClean="0"/>
              <a:t>Diallo et al (2011) use ‘profit and labour market led’ vs ‘wage and good market led’ cycles</a:t>
            </a: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11" y="1484784"/>
            <a:ext cx="4457144" cy="3423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4455" y="1484784"/>
            <a:ext cx="4536504" cy="3633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15484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Pseudo-Goodwin cycle</a:t>
            </a:r>
            <a:endParaRPr lang="en-GB" dirty="0"/>
          </a:p>
        </p:txBody>
      </p:sp>
      <p:sp>
        <p:nvSpPr>
          <p:cNvPr id="5" name="Content Placeholder 4"/>
          <p:cNvSpPr>
            <a:spLocks noGrp="1"/>
          </p:cNvSpPr>
          <p:nvPr>
            <p:ph idx="1"/>
          </p:nvPr>
        </p:nvSpPr>
        <p:spPr/>
        <p:txBody>
          <a:bodyPr>
            <a:normAutofit lnSpcReduction="10000"/>
          </a:bodyPr>
          <a:lstStyle/>
          <a:p>
            <a:r>
              <a:rPr lang="en-GB" dirty="0" smtClean="0"/>
              <a:t>Pseudo Goodwin cycle: it looks like a Goodwin cycle, but it isn’t</a:t>
            </a:r>
          </a:p>
          <a:p>
            <a:r>
              <a:rPr lang="en-GB" dirty="0" smtClean="0"/>
              <a:t>Goodwin cycle: profit-led demand and Marxian distribution function -&gt; counter-clockwise cycle in wage share-output space</a:t>
            </a:r>
          </a:p>
          <a:p>
            <a:r>
              <a:rPr lang="en-GB" dirty="0" smtClean="0"/>
              <a:t>Pseudo Goodwin cycle: counter-clockwise cycle in wage share-output space that is not due to Goodwin mechanism, </a:t>
            </a:r>
          </a:p>
          <a:p>
            <a:r>
              <a:rPr lang="en-GB" dirty="0" smtClean="0"/>
              <a:t>In particular: not related to profit-led demand</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en-GB" dirty="0" smtClean="0"/>
              <a:t>Goodwin model</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2175498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6012160" y="3030329"/>
            <a:ext cx="389850" cy="584775"/>
          </a:xfrm>
          <a:prstGeom prst="rect">
            <a:avLst/>
          </a:prstGeom>
          <a:noFill/>
        </p:spPr>
        <p:txBody>
          <a:bodyPr wrap="none" rtlCol="0">
            <a:spAutoFit/>
          </a:bodyPr>
          <a:lstStyle/>
          <a:p>
            <a:r>
              <a:rPr lang="en-GB" sz="3200" b="1" dirty="0" smtClean="0"/>
              <a:t>+</a:t>
            </a:r>
            <a:endParaRPr lang="en-GB" sz="3200" b="1" dirty="0"/>
          </a:p>
        </p:txBody>
      </p:sp>
      <p:sp>
        <p:nvSpPr>
          <p:cNvPr id="6" name="Rectangle 5"/>
          <p:cNvSpPr/>
          <p:nvPr/>
        </p:nvSpPr>
        <p:spPr>
          <a:xfrm>
            <a:off x="5508104" y="3615103"/>
            <a:ext cx="325730" cy="646331"/>
          </a:xfrm>
          <a:prstGeom prst="rect">
            <a:avLst/>
          </a:prstGeom>
        </p:spPr>
        <p:txBody>
          <a:bodyPr wrap="none">
            <a:spAutoFit/>
          </a:bodyPr>
          <a:lstStyle/>
          <a:p>
            <a:r>
              <a:rPr lang="de-AT" sz="3600" b="1" dirty="0" smtClean="0">
                <a:cs typeface="Arial" charset="0"/>
              </a:rPr>
              <a:t>-</a:t>
            </a:r>
            <a:endParaRPr lang="en-GB" sz="3600" b="1" dirty="0"/>
          </a:p>
        </p:txBody>
      </p:sp>
    </p:spTree>
    <p:extLst>
      <p:ext uri="{BB962C8B-B14F-4D97-AF65-F5344CB8AC3E}">
        <p14:creationId xmlns:p14="http://schemas.microsoft.com/office/powerpoint/2010/main" val="3538904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Goodwin cycle</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GB" dirty="0" smtClean="0"/>
                  <a:t>Goodwin cycle in predator prey version</a:t>
                </a:r>
              </a:p>
              <a:p>
                <a:pPr marL="0" indent="0">
                  <a:buNone/>
                </a:pPr>
                <a14:m>
                  <m:oMathPara xmlns:m="http://schemas.openxmlformats.org/officeDocument/2006/math">
                    <m:oMathParaPr>
                      <m:jc m:val="centerGroup"/>
                    </m:oMathParaPr>
                    <m:oMath xmlns:m="http://schemas.openxmlformats.org/officeDocument/2006/math">
                      <m:acc>
                        <m:accPr>
                          <m:chr m:val="̇"/>
                          <m:ctrlPr>
                            <a:rPr lang="en-GB" i="1">
                              <a:latin typeface="Cambria Math"/>
                            </a:rPr>
                          </m:ctrlPr>
                        </m:accPr>
                        <m:e>
                          <m:r>
                            <a:rPr lang="en-GB" i="1">
                              <a:latin typeface="Cambria Math"/>
                            </a:rPr>
                            <m:t>𝑦</m:t>
                          </m:r>
                        </m:e>
                      </m:acc>
                      <m:r>
                        <a:rPr lang="en-GB" i="1">
                          <a:latin typeface="Cambria Math"/>
                        </a:rPr>
                        <m:t> =</m:t>
                      </m:r>
                      <m:r>
                        <a:rPr lang="en-GB" i="1">
                          <a:latin typeface="Cambria Math"/>
                        </a:rPr>
                        <m:t>𝑦</m:t>
                      </m:r>
                      <m:r>
                        <a:rPr lang="en-GB" i="1">
                          <a:latin typeface="Cambria Math"/>
                        </a:rPr>
                        <m:t>(1−</m:t>
                      </m:r>
                      <m:r>
                        <a:rPr lang="en-GB" i="1">
                          <a:latin typeface="Cambria Math"/>
                        </a:rPr>
                        <m:t>𝑤</m:t>
                      </m:r>
                      <m:r>
                        <a:rPr lang="en-GB" i="1">
                          <a:latin typeface="Cambria Math"/>
                        </a:rPr>
                        <m:t>)</m:t>
                      </m:r>
                    </m:oMath>
                  </m:oMathPara>
                </a14:m>
                <a:endParaRPr lang="en-GB" dirty="0"/>
              </a:p>
              <a:p>
                <a:pPr marL="0" indent="0">
                  <a:buNone/>
                </a:pPr>
                <a14:m>
                  <m:oMathPara xmlns:m="http://schemas.openxmlformats.org/officeDocument/2006/math">
                    <m:oMathParaPr>
                      <m:jc m:val="centerGroup"/>
                    </m:oMathParaPr>
                    <m:oMath xmlns:m="http://schemas.openxmlformats.org/officeDocument/2006/math">
                      <m:acc>
                        <m:accPr>
                          <m:chr m:val="̇"/>
                          <m:ctrlPr>
                            <a:rPr lang="en-GB" i="1">
                              <a:latin typeface="Cambria Math"/>
                            </a:rPr>
                          </m:ctrlPr>
                        </m:accPr>
                        <m:e>
                          <m:r>
                            <a:rPr lang="en-GB" i="1">
                              <a:latin typeface="Cambria Math"/>
                            </a:rPr>
                            <m:t>𝑤</m:t>
                          </m:r>
                        </m:e>
                      </m:acc>
                      <m:r>
                        <a:rPr lang="en-GB" i="1">
                          <a:latin typeface="Cambria Math"/>
                        </a:rPr>
                        <m:t>=</m:t>
                      </m:r>
                      <m:r>
                        <a:rPr lang="en-GB" i="1">
                          <a:latin typeface="Cambria Math"/>
                        </a:rPr>
                        <m:t>𝑤</m:t>
                      </m:r>
                      <m:r>
                        <a:rPr lang="en-GB" i="1">
                          <a:latin typeface="Cambria Math"/>
                        </a:rPr>
                        <m:t>(−</m:t>
                      </m:r>
                      <m:r>
                        <a:rPr lang="en-GB" i="1">
                          <a:latin typeface="Cambria Math"/>
                        </a:rPr>
                        <m:t>𝑐</m:t>
                      </m:r>
                      <m:r>
                        <a:rPr lang="en-GB" i="1">
                          <a:latin typeface="Cambria Math"/>
                        </a:rPr>
                        <m:t>+</m:t>
                      </m:r>
                      <m:r>
                        <a:rPr lang="en-GB" i="1">
                          <a:latin typeface="Cambria Math"/>
                        </a:rPr>
                        <m:t>𝑟𝑦</m:t>
                      </m:r>
                      <m:r>
                        <a:rPr lang="en-GB" i="1">
                          <a:latin typeface="Cambria Math"/>
                        </a:rPr>
                        <m:t>)</m:t>
                      </m:r>
                    </m:oMath>
                  </m:oMathPara>
                </a14:m>
                <a:endParaRPr lang="en-GB" dirty="0"/>
              </a:p>
              <a:p>
                <a14:m>
                  <m:oMath xmlns:m="http://schemas.openxmlformats.org/officeDocument/2006/math">
                    <m:r>
                      <a:rPr lang="en-GB" b="0" i="1" smtClean="0">
                        <a:latin typeface="Cambria Math"/>
                      </a:rPr>
                      <m:t>𝑦</m:t>
                    </m:r>
                    <m:r>
                      <a:rPr lang="en-GB" b="0" i="1" smtClean="0">
                        <a:latin typeface="Cambria Math"/>
                      </a:rPr>
                      <m:t> :</m:t>
                    </m:r>
                  </m:oMath>
                </a14:m>
                <a:r>
                  <a:rPr lang="en-GB" dirty="0" smtClean="0"/>
                  <a:t> income, </a:t>
                </a:r>
                <a14:m>
                  <m:oMath xmlns:m="http://schemas.openxmlformats.org/officeDocument/2006/math">
                    <m:r>
                      <a:rPr lang="en-GB" b="0" i="1" smtClean="0">
                        <a:latin typeface="Cambria Math"/>
                      </a:rPr>
                      <m:t>𝑤</m:t>
                    </m:r>
                    <m:r>
                      <a:rPr lang="en-GB" b="0" i="1" smtClean="0">
                        <a:latin typeface="Cambria Math"/>
                      </a:rPr>
                      <m:t> :</m:t>
                    </m:r>
                  </m:oMath>
                </a14:m>
                <a:r>
                  <a:rPr lang="en-GB" dirty="0" smtClean="0"/>
                  <a:t> wage share</a:t>
                </a:r>
              </a:p>
              <a:p>
                <a:r>
                  <a:rPr lang="en-GB" dirty="0" smtClean="0"/>
                  <a:t>two </a:t>
                </a:r>
                <a:r>
                  <a:rPr lang="en-GB" dirty="0"/>
                  <a:t>stationary points, at </a:t>
                </a:r>
                <a14:m>
                  <m:oMath xmlns:m="http://schemas.openxmlformats.org/officeDocument/2006/math">
                    <m:d>
                      <m:dPr>
                        <m:ctrlPr>
                          <a:rPr lang="en-GB" i="1">
                            <a:latin typeface="Cambria Math"/>
                          </a:rPr>
                        </m:ctrlPr>
                      </m:dPr>
                      <m:e>
                        <m:r>
                          <a:rPr lang="en-GB" i="1">
                            <a:latin typeface="Cambria Math"/>
                          </a:rPr>
                          <m:t>𝑦</m:t>
                        </m:r>
                        <m:r>
                          <a:rPr lang="en-GB" i="1">
                            <a:latin typeface="Cambria Math"/>
                          </a:rPr>
                          <m:t>=0,</m:t>
                        </m:r>
                        <m:r>
                          <a:rPr lang="en-GB" i="1">
                            <a:latin typeface="Cambria Math"/>
                          </a:rPr>
                          <m:t>𝑤</m:t>
                        </m:r>
                        <m:r>
                          <a:rPr lang="en-GB" i="1">
                            <a:latin typeface="Cambria Math"/>
                          </a:rPr>
                          <m:t>=0</m:t>
                        </m:r>
                      </m:e>
                    </m:d>
                  </m:oMath>
                </a14:m>
                <a:r>
                  <a:rPr lang="en-GB" dirty="0"/>
                  <a:t> and </a:t>
                </a:r>
                <a14:m>
                  <m:oMath xmlns:m="http://schemas.openxmlformats.org/officeDocument/2006/math">
                    <m:d>
                      <m:dPr>
                        <m:ctrlPr>
                          <a:rPr lang="en-GB" i="1">
                            <a:latin typeface="Cambria Math"/>
                          </a:rPr>
                        </m:ctrlPr>
                      </m:dPr>
                      <m:e>
                        <m:r>
                          <a:rPr lang="en-GB" i="1">
                            <a:latin typeface="Cambria Math"/>
                          </a:rPr>
                          <m:t>𝑦</m:t>
                        </m:r>
                        <m:r>
                          <a:rPr lang="en-GB" i="1">
                            <a:latin typeface="Cambria Math"/>
                          </a:rPr>
                          <m:t>=</m:t>
                        </m:r>
                        <m:f>
                          <m:fPr>
                            <m:ctrlPr>
                              <a:rPr lang="en-GB" i="1">
                                <a:latin typeface="Cambria Math"/>
                              </a:rPr>
                            </m:ctrlPr>
                          </m:fPr>
                          <m:num>
                            <m:r>
                              <a:rPr lang="en-GB" i="1">
                                <a:latin typeface="Cambria Math"/>
                              </a:rPr>
                              <m:t>𝑐</m:t>
                            </m:r>
                          </m:num>
                          <m:den>
                            <m:r>
                              <a:rPr lang="en-GB" i="1">
                                <a:latin typeface="Cambria Math"/>
                              </a:rPr>
                              <m:t>𝑟</m:t>
                            </m:r>
                          </m:den>
                        </m:f>
                        <m:r>
                          <a:rPr lang="en-GB" i="1">
                            <a:latin typeface="Cambria Math"/>
                          </a:rPr>
                          <m:t> </m:t>
                        </m:r>
                        <m:r>
                          <a:rPr lang="en-GB" i="1">
                            <a:latin typeface="Cambria Math"/>
                          </a:rPr>
                          <m:t>𝑤</m:t>
                        </m:r>
                        <m:r>
                          <a:rPr lang="en-GB" i="1">
                            <a:latin typeface="Cambria Math"/>
                          </a:rPr>
                          <m:t>=1,</m:t>
                        </m:r>
                      </m:e>
                    </m:d>
                  </m:oMath>
                </a14:m>
                <a:r>
                  <a:rPr lang="en-GB" dirty="0"/>
                  <a:t>.</a:t>
                </a:r>
                <a:endParaRPr lang="en-GB" dirty="0" smtClean="0"/>
              </a:p>
              <a:p>
                <a:r>
                  <a:rPr lang="en-GB" dirty="0" smtClean="0"/>
                  <a:t>Plot: </a:t>
                </a:r>
                <a14:m>
                  <m:oMath xmlns:m="http://schemas.openxmlformats.org/officeDocument/2006/math">
                    <m:r>
                      <a:rPr lang="en-GB" b="0" i="1" smtClean="0">
                        <a:latin typeface="Cambria Math"/>
                      </a:rPr>
                      <m:t>𝑦</m:t>
                    </m:r>
                  </m:oMath>
                </a14:m>
                <a:r>
                  <a:rPr lang="en-GB" dirty="0" smtClean="0"/>
                  <a:t> peaks before </a:t>
                </a:r>
                <a14:m>
                  <m:oMath xmlns:m="http://schemas.openxmlformats.org/officeDocument/2006/math">
                    <m:r>
                      <a:rPr lang="en-GB" b="0" i="1" smtClean="0">
                        <a:latin typeface="Cambria Math"/>
                      </a:rPr>
                      <m:t>𝑤</m:t>
                    </m:r>
                  </m:oMath>
                </a14:m>
                <a:endParaRPr lang="en-GB" dirty="0" smtClean="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1630" t="-1752"/>
                </a:stretch>
              </a:blipFill>
            </p:spPr>
            <p:txBody>
              <a:bodyPr/>
              <a:lstStyle/>
              <a:p>
                <a:r>
                  <a:rPr lang="en-GB">
                    <a:noFill/>
                  </a:rPr>
                  <a:t> </a:t>
                </a:r>
              </a:p>
            </p:txBody>
          </p:sp>
        </mc:Fallback>
      </mc:AlternateContent>
      <p:sp>
        <p:nvSpPr>
          <p:cNvPr id="102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1028" name="Rectangle 4"/>
          <p:cNvSpPr>
            <a:spLocks noChangeArrowheads="1"/>
          </p:cNvSpPr>
          <p:nvPr/>
        </p:nvSpPr>
        <p:spPr bwMode="auto">
          <a:xfrm>
            <a:off x="0" y="647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7500" y="0"/>
            <a:ext cx="3429000" cy="6858000"/>
          </a:xfrm>
          <a:prstGeom prst="rect">
            <a:avLst/>
          </a:prstGeom>
        </p:spPr>
      </p:pic>
    </p:spTree>
    <p:extLst>
      <p:ext uri="{BB962C8B-B14F-4D97-AF65-F5344CB8AC3E}">
        <p14:creationId xmlns:p14="http://schemas.microsoft.com/office/powerpoint/2010/main" val="675568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Empirical literature on Goodwin cycles (and profit/wage-led demand)</a:t>
            </a:r>
            <a:endParaRPr lang="en-GB" dirty="0"/>
          </a:p>
        </p:txBody>
      </p:sp>
      <p:graphicFrame>
        <p:nvGraphicFramePr>
          <p:cNvPr id="4" name="Content Placeholder 3"/>
          <p:cNvGraphicFramePr>
            <a:graphicFrameLocks noGrp="1"/>
          </p:cNvGraphicFramePr>
          <p:nvPr>
            <p:ph idx="1"/>
          </p:nvPr>
        </p:nvGraphicFramePr>
        <p:xfrm>
          <a:off x="457200" y="1600200"/>
          <a:ext cx="8219256" cy="4023360"/>
        </p:xfrm>
        <a:graphic>
          <a:graphicData uri="http://schemas.openxmlformats.org/drawingml/2006/table">
            <a:tbl>
              <a:tblPr firstRow="1" bandRow="1">
                <a:tableStyleId>{5940675A-B579-460E-94D1-54222C63F5DA}</a:tableStyleId>
              </a:tblPr>
              <a:tblGrid>
                <a:gridCol w="2890664"/>
                <a:gridCol w="2588840"/>
                <a:gridCol w="2739752"/>
              </a:tblGrid>
              <a:tr h="370840">
                <a:tc>
                  <a:txBody>
                    <a:bodyPr/>
                    <a:lstStyle/>
                    <a:p>
                      <a:endParaRPr lang="en-GB" sz="2000" dirty="0"/>
                    </a:p>
                  </a:txBody>
                  <a:tcPr/>
                </a:tc>
                <a:tc gridSpan="2">
                  <a:txBody>
                    <a:bodyPr/>
                    <a:lstStyle/>
                    <a:p>
                      <a:pPr algn="ctr"/>
                      <a:r>
                        <a:rPr lang="en-GB" sz="2000" dirty="0" smtClean="0"/>
                        <a:t>Methodological approach</a:t>
                      </a:r>
                      <a:endParaRPr lang="en-GB" sz="2000" dirty="0"/>
                    </a:p>
                  </a:txBody>
                  <a:tcPr/>
                </a:tc>
                <a:tc hMerge="1">
                  <a:txBody>
                    <a:bodyPr/>
                    <a:lstStyle/>
                    <a:p>
                      <a:endParaRPr lang="en-GB" dirty="0"/>
                    </a:p>
                  </a:txBody>
                  <a:tcPr/>
                </a:tc>
              </a:tr>
              <a:tr h="370840">
                <a:tc>
                  <a:txBody>
                    <a:bodyPr/>
                    <a:lstStyle/>
                    <a:p>
                      <a:endParaRPr lang="en-GB" sz="2000"/>
                    </a:p>
                  </a:txBody>
                  <a:tcPr/>
                </a:tc>
                <a:tc>
                  <a:txBody>
                    <a:bodyPr/>
                    <a:lstStyle/>
                    <a:p>
                      <a:r>
                        <a:rPr lang="en-GB" sz="2000" dirty="0" smtClean="0"/>
                        <a:t>Identifying</a:t>
                      </a:r>
                      <a:r>
                        <a:rPr lang="en-GB" sz="2000" baseline="0" dirty="0" smtClean="0"/>
                        <a:t> cycle: which direction does it turn? In which order </a:t>
                      </a:r>
                      <a:endParaRPr lang="en-GB" sz="2000" dirty="0"/>
                    </a:p>
                  </a:txBody>
                  <a:tcPr/>
                </a:tc>
                <a:tc>
                  <a:txBody>
                    <a:bodyPr/>
                    <a:lstStyle/>
                    <a:p>
                      <a:r>
                        <a:rPr lang="en-GB" sz="2000" dirty="0" smtClean="0"/>
                        <a:t>Identify behavioural equation for investment</a:t>
                      </a:r>
                      <a:r>
                        <a:rPr lang="en-GB" sz="2000" baseline="0" dirty="0" smtClean="0"/>
                        <a:t> and consumption</a:t>
                      </a:r>
                      <a:endParaRPr lang="en-GB" sz="2000" dirty="0"/>
                    </a:p>
                  </a:txBody>
                  <a:tcPr/>
                </a:tc>
              </a:tr>
              <a:tr h="370840">
                <a:tc>
                  <a:txBody>
                    <a:bodyPr/>
                    <a:lstStyle/>
                    <a:p>
                      <a:r>
                        <a:rPr lang="en-GB" sz="2000" dirty="0" smtClean="0"/>
                        <a:t>Marxist debate: </a:t>
                      </a:r>
                      <a:r>
                        <a:rPr lang="en-GB" sz="2000" baseline="0" dirty="0" smtClean="0"/>
                        <a:t>profit squeeze theory vs. </a:t>
                      </a:r>
                      <a:r>
                        <a:rPr lang="en-GB" sz="2000" dirty="0" err="1" smtClean="0"/>
                        <a:t>underconsumptionist</a:t>
                      </a:r>
                      <a:r>
                        <a:rPr lang="en-GB" sz="2000" baseline="0" dirty="0" err="1" smtClean="0"/>
                        <a:t>s</a:t>
                      </a:r>
                      <a:r>
                        <a:rPr lang="en-GB" sz="2000" baseline="0" dirty="0" smtClean="0"/>
                        <a:t> </a:t>
                      </a:r>
                      <a:endParaRPr lang="en-GB" sz="2000" dirty="0"/>
                    </a:p>
                  </a:txBody>
                  <a:tcPr/>
                </a:tc>
                <a:tc gridSpan="2">
                  <a:txBody>
                    <a:bodyPr/>
                    <a:lstStyle/>
                    <a:p>
                      <a:pPr algn="r"/>
                      <a:r>
                        <a:rPr lang="en-GB" sz="2000" dirty="0" smtClean="0"/>
                        <a:t>Sherman (1997), van Lear (1999), Goldstein (1999), </a:t>
                      </a:r>
                      <a:r>
                        <a:rPr lang="en-GB" sz="2000" dirty="0" err="1" smtClean="0"/>
                        <a:t>Harvie</a:t>
                      </a:r>
                      <a:r>
                        <a:rPr lang="en-GB" sz="2000" dirty="0" smtClean="0"/>
                        <a:t> (2000)</a:t>
                      </a:r>
                      <a:endParaRPr lang="en-GB" sz="2000" dirty="0"/>
                    </a:p>
                  </a:txBody>
                  <a:tcPr/>
                </a:tc>
                <a:tc hMerge="1">
                  <a:txBody>
                    <a:bodyPr/>
                    <a:lstStyle/>
                    <a:p>
                      <a:endParaRPr lang="en-GB" dirty="0"/>
                    </a:p>
                  </a:txBody>
                  <a:tcPr/>
                </a:tc>
              </a:tr>
              <a:tr h="370840">
                <a:tc>
                  <a:txBody>
                    <a:bodyPr/>
                    <a:lstStyle/>
                    <a:p>
                      <a:r>
                        <a:rPr lang="en-GB" sz="2000" dirty="0" smtClean="0"/>
                        <a:t>Marxists – Post Keynesians/</a:t>
                      </a:r>
                      <a:r>
                        <a:rPr lang="en-GB" sz="2000" dirty="0" err="1" smtClean="0"/>
                        <a:t>Kaleckians</a:t>
                      </a:r>
                      <a:r>
                        <a:rPr lang="en-GB" sz="2000" dirty="0" smtClean="0"/>
                        <a:t> :</a:t>
                      </a:r>
                      <a:r>
                        <a:rPr lang="en-GB" sz="2000" baseline="0" dirty="0" smtClean="0"/>
                        <a:t> profit led demand vs. wage-led demand </a:t>
                      </a:r>
                      <a:endParaRPr lang="en-GB" sz="2000" dirty="0"/>
                    </a:p>
                  </a:txBody>
                  <a:tcPr/>
                </a:tc>
                <a:tc gridSpan="2">
                  <a:txBody>
                    <a:bodyPr/>
                    <a:lstStyle/>
                    <a:p>
                      <a:pPr algn="r"/>
                      <a:r>
                        <a:rPr lang="en-GB" sz="2000" dirty="0" err="1" smtClean="0"/>
                        <a:t>Diallo</a:t>
                      </a:r>
                      <a:r>
                        <a:rPr lang="en-GB" sz="2000" dirty="0" smtClean="0"/>
                        <a:t> et al (2011), Taylor (2012)</a:t>
                      </a:r>
                    </a:p>
                    <a:p>
                      <a:pPr algn="ctr"/>
                      <a:r>
                        <a:rPr lang="en-GB" sz="2000" dirty="0" err="1" smtClean="0"/>
                        <a:t>Barbosa-Filho</a:t>
                      </a:r>
                      <a:r>
                        <a:rPr lang="en-GB" sz="2000" baseline="0" dirty="0" smtClean="0"/>
                        <a:t> &amp; Taylor (2006), </a:t>
                      </a:r>
                      <a:r>
                        <a:rPr lang="en-GB" sz="2000" baseline="0" dirty="0" err="1" smtClean="0"/>
                        <a:t>Proano</a:t>
                      </a:r>
                      <a:r>
                        <a:rPr lang="en-GB" sz="2000" baseline="0" dirty="0" smtClean="0"/>
                        <a:t> et al (2011)</a:t>
                      </a:r>
                    </a:p>
                    <a:p>
                      <a:pPr algn="l"/>
                      <a:r>
                        <a:rPr lang="en-GB" sz="2000" baseline="0" dirty="0" smtClean="0"/>
                        <a:t>Bowles &amp; Boyer (1995), </a:t>
                      </a:r>
                      <a:r>
                        <a:rPr lang="en-GB" sz="2000" baseline="0" dirty="0" err="1" smtClean="0"/>
                        <a:t>Stockhammer</a:t>
                      </a:r>
                      <a:r>
                        <a:rPr lang="en-GB" sz="2000" baseline="0" dirty="0" smtClean="0"/>
                        <a:t> &amp; </a:t>
                      </a:r>
                      <a:r>
                        <a:rPr lang="en-GB" sz="2000" baseline="0" dirty="0" err="1" smtClean="0"/>
                        <a:t>Onaran</a:t>
                      </a:r>
                      <a:r>
                        <a:rPr lang="en-GB" sz="2000" baseline="0" dirty="0" smtClean="0"/>
                        <a:t> (2004), </a:t>
                      </a:r>
                      <a:r>
                        <a:rPr lang="en-GB" sz="2000" baseline="0" dirty="0" err="1" smtClean="0"/>
                        <a:t>Naastepad</a:t>
                      </a:r>
                      <a:r>
                        <a:rPr lang="en-GB" sz="2000" baseline="0" dirty="0" smtClean="0"/>
                        <a:t> &amp; </a:t>
                      </a:r>
                      <a:r>
                        <a:rPr lang="en-GB" sz="2000" baseline="0" dirty="0" err="1" smtClean="0"/>
                        <a:t>Stoorm</a:t>
                      </a:r>
                      <a:r>
                        <a:rPr lang="en-GB" sz="2000" baseline="0" dirty="0" smtClean="0"/>
                        <a:t> (2006), Hein &amp; Vogel (2008), </a:t>
                      </a:r>
                      <a:r>
                        <a:rPr lang="en-GB" sz="2000" baseline="0" dirty="0" err="1" smtClean="0"/>
                        <a:t>Stockhammer</a:t>
                      </a:r>
                      <a:r>
                        <a:rPr lang="en-GB" sz="2000" baseline="0" dirty="0" smtClean="0"/>
                        <a:t> &amp; </a:t>
                      </a:r>
                      <a:r>
                        <a:rPr lang="en-GB" sz="2000" baseline="0" dirty="0" err="1" smtClean="0"/>
                        <a:t>Stehrer</a:t>
                      </a:r>
                      <a:r>
                        <a:rPr lang="en-GB" sz="2000" baseline="0" dirty="0" smtClean="0"/>
                        <a:t> (2011)</a:t>
                      </a:r>
                      <a:endParaRPr lang="en-GB" sz="2000" dirty="0"/>
                    </a:p>
                  </a:txBody>
                  <a:tcPr/>
                </a:tc>
                <a:tc hMerge="1">
                  <a:txBody>
                    <a:bodyPr/>
                    <a:lstStyle/>
                    <a:p>
                      <a:endParaRPr lang="en-GB" dirty="0"/>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D9845421-AF27-4117-9E64-FDE100E81C66}" type="slidenum">
              <a:rPr lang="de-DE"/>
              <a:pPr/>
              <a:t>11</a:t>
            </a:fld>
            <a:endParaRPr lang="de-DE"/>
          </a:p>
          <a:p>
            <a:pPr algn="r"/>
            <a:endParaRPr lang="de-DE"/>
          </a:p>
        </p:txBody>
      </p:sp>
      <p:sp>
        <p:nvSpPr>
          <p:cNvPr id="1598466" name="Rectangle 2"/>
          <p:cNvSpPr>
            <a:spLocks noGrp="1" noChangeArrowheads="1"/>
          </p:cNvSpPr>
          <p:nvPr>
            <p:ph type="title"/>
          </p:nvPr>
        </p:nvSpPr>
        <p:spPr/>
        <p:txBody>
          <a:bodyPr/>
          <a:lstStyle/>
          <a:p>
            <a:r>
              <a:rPr lang="de-AT" dirty="0"/>
              <a:t>Goodwin </a:t>
            </a:r>
            <a:r>
              <a:rPr lang="de-AT" dirty="0" smtClean="0"/>
              <a:t>and PK Economics</a:t>
            </a:r>
            <a:endParaRPr lang="de-AT" dirty="0"/>
          </a:p>
        </p:txBody>
      </p:sp>
      <p:sp>
        <p:nvSpPr>
          <p:cNvPr id="1598467" name="Rectangle 3"/>
          <p:cNvSpPr>
            <a:spLocks noGrp="1" noChangeArrowheads="1"/>
          </p:cNvSpPr>
          <p:nvPr>
            <p:ph type="body" idx="1"/>
          </p:nvPr>
        </p:nvSpPr>
        <p:spPr/>
        <p:txBody>
          <a:bodyPr>
            <a:normAutofit fontScale="55000" lnSpcReduction="20000"/>
          </a:bodyPr>
          <a:lstStyle/>
          <a:p>
            <a:r>
              <a:rPr lang="de-AT" dirty="0"/>
              <a:t>Heterodox economists agree that distribution matters for demand. But they disagree on the sign of the effect</a:t>
            </a:r>
          </a:p>
          <a:p>
            <a:r>
              <a:rPr lang="de-AT" dirty="0"/>
              <a:t>Goodwin / Marx: profit share </a:t>
            </a:r>
            <a:r>
              <a:rPr lang="de-AT" dirty="0">
                <a:cs typeface="Arial" charset="0"/>
              </a:rPr>
              <a:t>↑ → investment ↑ → </a:t>
            </a:r>
            <a:r>
              <a:rPr lang="de-AT" dirty="0" smtClean="0">
                <a:cs typeface="Arial" charset="0"/>
              </a:rPr>
              <a:t>demand↑ („profit-led demand“) </a:t>
            </a:r>
            <a:endParaRPr lang="de-AT" dirty="0">
              <a:cs typeface="Arial" charset="0"/>
            </a:endParaRPr>
          </a:p>
          <a:p>
            <a:pPr lvl="1"/>
            <a:r>
              <a:rPr lang="de-AT" dirty="0">
                <a:cs typeface="Arial" charset="0"/>
              </a:rPr>
              <a:t>Goodwin cycle: </a:t>
            </a:r>
            <a:r>
              <a:rPr lang="de-AT" dirty="0"/>
              <a:t>profit share </a:t>
            </a:r>
            <a:r>
              <a:rPr lang="de-AT" dirty="0">
                <a:cs typeface="Arial" charset="0"/>
              </a:rPr>
              <a:t>↑ → investment ↑ → growth ↑ → employment ↑ → </a:t>
            </a:r>
            <a:r>
              <a:rPr lang="de-AT" dirty="0"/>
              <a:t>profit share </a:t>
            </a:r>
            <a:r>
              <a:rPr lang="de-AT" dirty="0">
                <a:cs typeface="Arial" charset="0"/>
              </a:rPr>
              <a:t>↓ → investment ↓ → …</a:t>
            </a:r>
          </a:p>
          <a:p>
            <a:r>
              <a:rPr lang="de-AT" dirty="0">
                <a:cs typeface="Arial" charset="0"/>
              </a:rPr>
              <a:t>Kalecki / Post Keynesians: </a:t>
            </a:r>
            <a:r>
              <a:rPr lang="de-AT" dirty="0"/>
              <a:t>profit share </a:t>
            </a:r>
            <a:r>
              <a:rPr lang="de-AT" dirty="0">
                <a:cs typeface="Arial" charset="0"/>
              </a:rPr>
              <a:t>↑ → consumption ↓ → </a:t>
            </a:r>
            <a:r>
              <a:rPr lang="de-AT" dirty="0" smtClean="0">
                <a:cs typeface="Arial" charset="0"/>
              </a:rPr>
              <a:t>demand</a:t>
            </a:r>
            <a:r>
              <a:rPr lang="de-AT" dirty="0">
                <a:cs typeface="Arial" charset="0"/>
              </a:rPr>
              <a:t>↓ </a:t>
            </a:r>
            <a:r>
              <a:rPr lang="de-AT" dirty="0" smtClean="0">
                <a:cs typeface="Arial" charset="0"/>
              </a:rPr>
              <a:t>(„wage-led demand“)</a:t>
            </a:r>
          </a:p>
          <a:p>
            <a:pPr lvl="1"/>
            <a:r>
              <a:rPr lang="de-AT" dirty="0" smtClean="0">
                <a:cs typeface="Arial" charset="0"/>
              </a:rPr>
              <a:t>„Kaleckian“ cycle: </a:t>
            </a:r>
            <a:r>
              <a:rPr lang="de-AT" dirty="0"/>
              <a:t>profit share </a:t>
            </a:r>
            <a:r>
              <a:rPr lang="de-AT" dirty="0">
                <a:cs typeface="Arial" charset="0"/>
              </a:rPr>
              <a:t>↑ → consumption ↓ → demand↓ →investment ↓ →  growth ↓ → employment </a:t>
            </a:r>
            <a:r>
              <a:rPr lang="de-AT" dirty="0" smtClean="0">
                <a:cs typeface="Arial" charset="0"/>
              </a:rPr>
              <a:t>↓</a:t>
            </a:r>
            <a:r>
              <a:rPr lang="de-AT" dirty="0">
                <a:cs typeface="Arial" charset="0"/>
              </a:rPr>
              <a:t> </a:t>
            </a:r>
            <a:r>
              <a:rPr lang="de-AT" dirty="0" smtClean="0">
                <a:cs typeface="Arial" charset="0"/>
              </a:rPr>
              <a:t>→ </a:t>
            </a:r>
            <a:r>
              <a:rPr lang="de-AT" dirty="0">
                <a:cs typeface="Arial" charset="0"/>
              </a:rPr>
              <a:t>: </a:t>
            </a:r>
            <a:r>
              <a:rPr lang="de-AT" dirty="0"/>
              <a:t>profit share </a:t>
            </a:r>
            <a:r>
              <a:rPr lang="de-AT" dirty="0">
                <a:cs typeface="Arial" charset="0"/>
              </a:rPr>
              <a:t>↓</a:t>
            </a:r>
          </a:p>
          <a:p>
            <a:r>
              <a:rPr lang="de-AT" dirty="0">
                <a:cs typeface="Arial" charset="0"/>
              </a:rPr>
              <a:t>Agreement: dC/dWS &gt; 0 and dI/dWS &lt; 0</a:t>
            </a:r>
          </a:p>
          <a:p>
            <a:pPr lvl="1"/>
            <a:r>
              <a:rPr lang="de-AT" dirty="0" smtClean="0">
                <a:cs typeface="Arial" charset="0"/>
              </a:rPr>
              <a:t>Goodwin: </a:t>
            </a:r>
            <a:r>
              <a:rPr lang="de-AT" dirty="0">
                <a:cs typeface="Arial" charset="0"/>
              </a:rPr>
              <a:t>effect of wage share on investment is direct → growth </a:t>
            </a:r>
            <a:r>
              <a:rPr lang="de-AT" dirty="0" smtClean="0">
                <a:cs typeface="Arial" charset="0"/>
              </a:rPr>
              <a:t>increases.</a:t>
            </a:r>
            <a:endParaRPr lang="de-AT" dirty="0">
              <a:cs typeface="Arial" charset="0"/>
            </a:endParaRPr>
          </a:p>
          <a:p>
            <a:pPr lvl="1"/>
            <a:r>
              <a:rPr lang="de-AT" dirty="0">
                <a:cs typeface="Arial" charset="0"/>
              </a:rPr>
              <a:t>Kalecki: effect of wage share on consumption is larger than effect on investment </a:t>
            </a:r>
            <a:r>
              <a:rPr lang="de-AT" dirty="0" smtClean="0">
                <a:cs typeface="Arial" charset="0"/>
              </a:rPr>
              <a:t>→ profit rate falls → growth falls.</a:t>
            </a:r>
          </a:p>
          <a:p>
            <a:r>
              <a:rPr lang="de-AT" dirty="0" smtClean="0">
                <a:cs typeface="Arial" charset="0"/>
              </a:rPr>
              <a:t>PKs posit wage-led demand, but don‘t derive business cycle theory from that rather BC results from finance-demand interaction (Minsky) or demand-capacity interactions (Kalecki)</a:t>
            </a:r>
            <a:endParaRPr lang="de-AT" dirty="0">
              <a:cs typeface="Arial" charset="0"/>
            </a:endParaRPr>
          </a:p>
          <a:p>
            <a:endParaRPr lang="de-AT" dirty="0">
              <a:cs typeface="Arial" charset="0"/>
            </a:endParaRPr>
          </a:p>
        </p:txBody>
      </p:sp>
    </p:spTree>
    <p:extLst>
      <p:ext uri="{BB962C8B-B14F-4D97-AF65-F5344CB8AC3E}">
        <p14:creationId xmlns:p14="http://schemas.microsoft.com/office/powerpoint/2010/main" val="1490904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Minsky</a:t>
            </a:r>
            <a:r>
              <a:rPr lang="en-GB" dirty="0" smtClean="0"/>
              <a:t> model</a:t>
            </a:r>
            <a:endParaRPr lang="en-GB" dirty="0"/>
          </a:p>
        </p:txBody>
      </p:sp>
      <p:sp>
        <p:nvSpPr>
          <p:cNvPr id="3" name="Content Placeholder 2"/>
          <p:cNvSpPr>
            <a:spLocks noGrp="1"/>
          </p:cNvSpPr>
          <p:nvPr>
            <p:ph idx="1"/>
          </p:nvPr>
        </p:nvSpPr>
        <p:spPr/>
        <p:txBody>
          <a:bodyPr>
            <a:normAutofit fontScale="70000" lnSpcReduction="20000"/>
          </a:bodyPr>
          <a:lstStyle/>
          <a:p>
            <a:r>
              <a:rPr lang="en-GB" dirty="0" err="1" smtClean="0"/>
              <a:t>Minsky</a:t>
            </a:r>
            <a:r>
              <a:rPr lang="en-GB" dirty="0" smtClean="0"/>
              <a:t> gives narrative discussion of cycle mechanism -&gt; a substantial lit trying to model Minsky cycles</a:t>
            </a:r>
          </a:p>
          <a:p>
            <a:r>
              <a:rPr lang="en-GB" dirty="0" smtClean="0"/>
              <a:t>Minsky suggests endogenous cycle in fragility and output: </a:t>
            </a:r>
          </a:p>
          <a:p>
            <a:pPr lvl="1"/>
            <a:r>
              <a:rPr lang="en-GB" dirty="0" smtClean="0"/>
              <a:t>Higher output leads to higher fragility (endogenous shift to more fragile financial structure as expansions are debt financed)</a:t>
            </a:r>
          </a:p>
          <a:p>
            <a:pPr lvl="1"/>
            <a:r>
              <a:rPr lang="en-GB" dirty="0" smtClean="0"/>
              <a:t>Higher fragility leads to lower output</a:t>
            </a:r>
          </a:p>
          <a:p>
            <a:r>
              <a:rPr lang="en-GB" dirty="0" smtClean="0"/>
              <a:t>Charles (2008), Fazzari et al (2008) and Asada (2001) relevant models. They differ substantially in the details of the model</a:t>
            </a:r>
          </a:p>
          <a:p>
            <a:pPr lvl="1"/>
            <a:r>
              <a:rPr lang="en-GB" dirty="0" smtClean="0"/>
              <a:t>Charles (2008) debt → higher interest</a:t>
            </a:r>
          </a:p>
          <a:p>
            <a:pPr lvl="1"/>
            <a:r>
              <a:rPr lang="en-GB" dirty="0" err="1" smtClean="0"/>
              <a:t>Fazzari</a:t>
            </a:r>
            <a:r>
              <a:rPr lang="en-GB" dirty="0" smtClean="0"/>
              <a:t> et al (2008) growth → inflation → higher interest</a:t>
            </a:r>
          </a:p>
          <a:p>
            <a:pPr lvl="1"/>
            <a:r>
              <a:rPr lang="en-GB" dirty="0" smtClean="0"/>
              <a:t>Asada (2001): unstable (</a:t>
            </a:r>
            <a:r>
              <a:rPr lang="en-GB" dirty="0" err="1" smtClean="0"/>
              <a:t>Kaldorian</a:t>
            </a:r>
            <a:r>
              <a:rPr lang="en-GB" dirty="0" smtClean="0"/>
              <a:t>) goods market</a:t>
            </a:r>
          </a:p>
          <a:p>
            <a:pPr lvl="1"/>
            <a:r>
              <a:rPr lang="en-GB" dirty="0" smtClean="0"/>
              <a:t>Lavoie and </a:t>
            </a:r>
            <a:r>
              <a:rPr lang="en-GB" dirty="0" err="1" smtClean="0"/>
              <a:t>Seccareccia</a:t>
            </a:r>
            <a:r>
              <a:rPr lang="en-GB" dirty="0" smtClean="0"/>
              <a:t> (2001) argue that debt need not increase during the boom – not our concern here.</a:t>
            </a:r>
          </a:p>
          <a:p>
            <a:r>
              <a:rPr lang="en-GB" dirty="0" smtClean="0"/>
              <a:t>Our stylized Minsky model does not go into detail, but in principle consistent with these Minsky cycle models</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a:t>
            </a:r>
            <a:r>
              <a:rPr lang="en-GB" dirty="0" err="1" smtClean="0"/>
              <a:t>Minsky</a:t>
            </a:r>
            <a:r>
              <a:rPr lang="en-GB" dirty="0" smtClean="0"/>
              <a:t> (M1)</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530581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Multiply 2"/>
          <p:cNvSpPr/>
          <p:nvPr/>
        </p:nvSpPr>
        <p:spPr>
          <a:xfrm>
            <a:off x="5364088" y="3082468"/>
            <a:ext cx="1080120" cy="1210627"/>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6" name="TextBox 5"/>
          <p:cNvSpPr txBox="1"/>
          <p:nvPr/>
        </p:nvSpPr>
        <p:spPr>
          <a:xfrm>
            <a:off x="3491880" y="3687781"/>
            <a:ext cx="389850" cy="584775"/>
          </a:xfrm>
          <a:prstGeom prst="rect">
            <a:avLst/>
          </a:prstGeom>
          <a:noFill/>
        </p:spPr>
        <p:txBody>
          <a:bodyPr wrap="none" rtlCol="0">
            <a:spAutoFit/>
          </a:bodyPr>
          <a:lstStyle/>
          <a:p>
            <a:r>
              <a:rPr lang="en-GB" sz="3200" b="1" dirty="0" smtClean="0"/>
              <a:t>+</a:t>
            </a:r>
            <a:endParaRPr lang="en-GB" sz="3200" b="1" dirty="0"/>
          </a:p>
        </p:txBody>
      </p:sp>
      <p:sp>
        <p:nvSpPr>
          <p:cNvPr id="7" name="Rectangle 6"/>
          <p:cNvSpPr/>
          <p:nvPr/>
        </p:nvSpPr>
        <p:spPr>
          <a:xfrm>
            <a:off x="2742564" y="2924944"/>
            <a:ext cx="325730" cy="646331"/>
          </a:xfrm>
          <a:prstGeom prst="rect">
            <a:avLst/>
          </a:prstGeom>
        </p:spPr>
        <p:txBody>
          <a:bodyPr wrap="none">
            <a:spAutoFit/>
          </a:bodyPr>
          <a:lstStyle/>
          <a:p>
            <a:r>
              <a:rPr lang="de-AT" sz="3600" b="1" dirty="0" smtClean="0">
                <a:cs typeface="Arial" charset="0"/>
              </a:rPr>
              <a:t>-</a:t>
            </a:r>
            <a:endParaRPr lang="en-GB" sz="3600" b="1" dirty="0"/>
          </a:p>
        </p:txBody>
      </p:sp>
    </p:spTree>
    <p:extLst>
      <p:ext uri="{BB962C8B-B14F-4D97-AF65-F5344CB8AC3E}">
        <p14:creationId xmlns:p14="http://schemas.microsoft.com/office/powerpoint/2010/main" val="40670182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err="1" smtClean="0"/>
              <a:t>Minsky</a:t>
            </a:r>
            <a:r>
              <a:rPr lang="en-GB" dirty="0" smtClean="0"/>
              <a:t> cycle (M1)</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10000"/>
              </a:bodyPr>
              <a:lstStyle/>
              <a:p>
                <a:pPr marL="0" indent="0">
                  <a:buNone/>
                </a:pPr>
                <a14:m>
                  <m:oMathPara xmlns:m="http://schemas.openxmlformats.org/officeDocument/2006/math">
                    <m:oMathParaPr>
                      <m:jc m:val="centerGroup"/>
                    </m:oMathParaPr>
                    <m:oMath xmlns:m="http://schemas.openxmlformats.org/officeDocument/2006/math">
                      <m:acc>
                        <m:accPr>
                          <m:chr m:val="̇"/>
                          <m:ctrlPr>
                            <a:rPr lang="en-GB" i="1" smtClean="0">
                              <a:latin typeface="Cambria Math"/>
                            </a:rPr>
                          </m:ctrlPr>
                        </m:accPr>
                        <m:e>
                          <m:r>
                            <a:rPr lang="en-GB" i="1">
                              <a:latin typeface="Cambria Math"/>
                            </a:rPr>
                            <m:t>𝑓</m:t>
                          </m:r>
                        </m:e>
                      </m:acc>
                      <m:r>
                        <a:rPr lang="en-GB" i="1">
                          <a:latin typeface="Cambria Math"/>
                        </a:rPr>
                        <m:t>=</m:t>
                      </m:r>
                      <m:r>
                        <a:rPr lang="en-GB" i="1">
                          <a:latin typeface="Cambria Math"/>
                        </a:rPr>
                        <m:t>𝑓</m:t>
                      </m:r>
                      <m:r>
                        <a:rPr lang="en-GB" i="1">
                          <a:latin typeface="Cambria Math"/>
                        </a:rPr>
                        <m:t>(−1+</m:t>
                      </m:r>
                      <m:r>
                        <a:rPr lang="en-GB" i="1">
                          <a:latin typeface="Cambria Math"/>
                        </a:rPr>
                        <m:t>𝑝𝑦</m:t>
                      </m:r>
                      <m:r>
                        <a:rPr lang="en-GB" i="1">
                          <a:latin typeface="Cambria Math"/>
                        </a:rPr>
                        <m:t>)</m:t>
                      </m:r>
                    </m:oMath>
                  </m:oMathPara>
                </a14:m>
                <a:endParaRPr lang="en-GB" dirty="0"/>
              </a:p>
              <a:p>
                <a:pPr marL="0" indent="0">
                  <a:buNone/>
                </a:pPr>
                <a14:m>
                  <m:oMathPara xmlns:m="http://schemas.openxmlformats.org/officeDocument/2006/math">
                    <m:oMathParaPr>
                      <m:jc m:val="centerGroup"/>
                    </m:oMathParaPr>
                    <m:oMath xmlns:m="http://schemas.openxmlformats.org/officeDocument/2006/math">
                      <m:acc>
                        <m:accPr>
                          <m:chr m:val="̇"/>
                          <m:ctrlPr>
                            <a:rPr lang="en-GB" i="1">
                              <a:latin typeface="Cambria Math"/>
                            </a:rPr>
                          </m:ctrlPr>
                        </m:accPr>
                        <m:e>
                          <m:r>
                            <a:rPr lang="en-GB" i="1">
                              <a:latin typeface="Cambria Math"/>
                            </a:rPr>
                            <m:t>𝑦</m:t>
                          </m:r>
                        </m:e>
                      </m:acc>
                      <m:r>
                        <a:rPr lang="en-GB" i="1">
                          <a:latin typeface="Cambria Math"/>
                        </a:rPr>
                        <m:t>=</m:t>
                      </m:r>
                      <m:r>
                        <a:rPr lang="en-GB" i="1">
                          <a:latin typeface="Cambria Math"/>
                        </a:rPr>
                        <m:t>𝑦</m:t>
                      </m:r>
                      <m:r>
                        <a:rPr lang="en-GB" i="1">
                          <a:latin typeface="Cambria Math"/>
                        </a:rPr>
                        <m:t>(1−</m:t>
                      </m:r>
                      <m:r>
                        <a:rPr lang="en-GB" i="1">
                          <a:latin typeface="Cambria Math"/>
                        </a:rPr>
                        <m:t>𝑓</m:t>
                      </m:r>
                      <m:r>
                        <a:rPr lang="en-GB" i="1">
                          <a:latin typeface="Cambria Math"/>
                        </a:rPr>
                        <m:t>)</m:t>
                      </m:r>
                    </m:oMath>
                  </m:oMathPara>
                </a14:m>
                <a:endParaRPr lang="en-GB" dirty="0" smtClean="0"/>
              </a:p>
              <a:p>
                <a:pPr marL="0" indent="0">
                  <a:buNone/>
                </a:pPr>
                <a:endParaRPr lang="en-GB" dirty="0"/>
              </a:p>
              <a:p>
                <a:pPr marL="0" indent="0">
                  <a:buNone/>
                </a:pPr>
                <a14:m>
                  <m:oMath xmlns:m="http://schemas.openxmlformats.org/officeDocument/2006/math">
                    <m:r>
                      <a:rPr lang="en-GB" b="0" i="1" smtClean="0">
                        <a:latin typeface="Cambria Math"/>
                      </a:rPr>
                      <m:t>𝑓</m:t>
                    </m:r>
                    <m:r>
                      <a:rPr lang="en-GB" b="0" i="1" smtClean="0">
                        <a:latin typeface="Cambria Math"/>
                      </a:rPr>
                      <m:t> </m:t>
                    </m:r>
                  </m:oMath>
                </a14:m>
                <a:r>
                  <a:rPr lang="en-GB" dirty="0" smtClean="0"/>
                  <a:t>: financial fragility, </a:t>
                </a:r>
                <a14:m>
                  <m:oMath xmlns:m="http://schemas.openxmlformats.org/officeDocument/2006/math">
                    <m:r>
                      <a:rPr lang="en-GB" b="0" i="1" smtClean="0">
                        <a:latin typeface="Cambria Math"/>
                      </a:rPr>
                      <m:t>𝑦</m:t>
                    </m:r>
                    <m:r>
                      <a:rPr lang="en-GB" b="0" i="1" smtClean="0">
                        <a:latin typeface="Cambria Math"/>
                      </a:rPr>
                      <m:t> </m:t>
                    </m:r>
                  </m:oMath>
                </a14:m>
                <a:r>
                  <a:rPr lang="en-GB" dirty="0" smtClean="0"/>
                  <a:t>: output</a:t>
                </a:r>
              </a:p>
              <a:p>
                <a:pPr marL="0" indent="0">
                  <a:buNone/>
                </a:pPr>
                <a:r>
                  <a:rPr lang="en-GB" dirty="0" smtClean="0"/>
                  <a:t>Non-trivial equilibrium </a:t>
                </a:r>
                <a14:m>
                  <m:oMath xmlns:m="http://schemas.openxmlformats.org/officeDocument/2006/math">
                    <m:d>
                      <m:dPr>
                        <m:begChr m:val="⌈"/>
                        <m:endChr m:val="⌉"/>
                        <m:ctrlPr>
                          <a:rPr lang="en-GB" i="1">
                            <a:latin typeface="Cambria Math"/>
                          </a:rPr>
                        </m:ctrlPr>
                      </m:dPr>
                      <m:e>
                        <m:m>
                          <m:mPr>
                            <m:mcs>
                              <m:mc>
                                <m:mcPr>
                                  <m:count m:val="1"/>
                                  <m:mcJc m:val="center"/>
                                </m:mcPr>
                              </m:mc>
                            </m:mcs>
                            <m:ctrlPr>
                              <a:rPr lang="en-GB" i="1">
                                <a:latin typeface="Cambria Math"/>
                              </a:rPr>
                            </m:ctrlPr>
                          </m:mPr>
                          <m:mr>
                            <m:e>
                              <m:sSup>
                                <m:sSupPr>
                                  <m:ctrlPr>
                                    <a:rPr lang="en-GB" i="1">
                                      <a:latin typeface="Cambria Math"/>
                                    </a:rPr>
                                  </m:ctrlPr>
                                </m:sSupPr>
                                <m:e>
                                  <m:r>
                                    <a:rPr lang="en-GB" i="1">
                                      <a:latin typeface="Cambria Math"/>
                                    </a:rPr>
                                    <m:t>𝑓</m:t>
                                  </m:r>
                                </m:e>
                                <m:sup>
                                  <m:r>
                                    <a:rPr lang="en-GB" i="1">
                                      <a:latin typeface="Cambria Math"/>
                                    </a:rPr>
                                    <m:t>∗</m:t>
                                  </m:r>
                                </m:sup>
                              </m:sSup>
                            </m:e>
                          </m:mr>
                          <m:mr>
                            <m:e>
                              <m:sSup>
                                <m:sSupPr>
                                  <m:ctrlPr>
                                    <a:rPr lang="en-GB" i="1">
                                      <a:latin typeface="Cambria Math"/>
                                    </a:rPr>
                                  </m:ctrlPr>
                                </m:sSupPr>
                                <m:e>
                                  <m:r>
                                    <a:rPr lang="en-GB" i="1">
                                      <a:latin typeface="Cambria Math"/>
                                    </a:rPr>
                                    <m:t>𝑦</m:t>
                                  </m:r>
                                </m:e>
                                <m:sup>
                                  <m:r>
                                    <a:rPr lang="en-GB" i="1">
                                      <a:latin typeface="Cambria Math"/>
                                    </a:rPr>
                                    <m:t>∗</m:t>
                                  </m:r>
                                </m:sup>
                              </m:sSup>
                            </m:e>
                          </m:mr>
                        </m:m>
                      </m:e>
                    </m:d>
                    <m:r>
                      <a:rPr lang="en-GB" i="1">
                        <a:latin typeface="Cambria Math"/>
                      </a:rPr>
                      <m:t>=</m:t>
                    </m:r>
                    <m:d>
                      <m:dPr>
                        <m:begChr m:val="["/>
                        <m:endChr m:val="]"/>
                        <m:ctrlPr>
                          <a:rPr lang="en-GB" i="1">
                            <a:latin typeface="Cambria Math"/>
                          </a:rPr>
                        </m:ctrlPr>
                      </m:dPr>
                      <m:e>
                        <m:m>
                          <m:mPr>
                            <m:mcs>
                              <m:mc>
                                <m:mcPr>
                                  <m:count m:val="1"/>
                                  <m:mcJc m:val="center"/>
                                </m:mcPr>
                              </m:mc>
                            </m:mcs>
                            <m:ctrlPr>
                              <a:rPr lang="en-GB" i="1">
                                <a:latin typeface="Cambria Math"/>
                              </a:rPr>
                            </m:ctrlPr>
                          </m:mPr>
                          <m:mr>
                            <m:e>
                              <m:r>
                                <a:rPr lang="en-GB" i="1">
                                  <a:latin typeface="Cambria Math"/>
                                </a:rPr>
                                <m:t>1</m:t>
                              </m:r>
                            </m:e>
                          </m:mr>
                          <m:mr>
                            <m:e>
                              <m:r>
                                <a:rPr lang="en-GB" i="1">
                                  <a:latin typeface="Cambria Math"/>
                                </a:rPr>
                                <m:t>1/</m:t>
                              </m:r>
                              <m:r>
                                <a:rPr lang="en-GB" i="1">
                                  <a:latin typeface="Cambria Math"/>
                                </a:rPr>
                                <m:t>𝑝</m:t>
                              </m:r>
                            </m:e>
                          </m:mr>
                        </m:m>
                      </m:e>
                    </m:d>
                  </m:oMath>
                </a14:m>
                <a:endParaRPr lang="en-GB" dirty="0"/>
              </a:p>
              <a:p>
                <a:pPr marL="0" indent="0">
                  <a:buNone/>
                </a:pPr>
                <a:r>
                  <a:rPr lang="en-GB" dirty="0" smtClean="0"/>
                  <a:t>At equilibrium </a:t>
                </a:r>
                <a14:m>
                  <m:oMath xmlns:m="http://schemas.openxmlformats.org/officeDocument/2006/math">
                    <m:r>
                      <a:rPr lang="en-GB" i="1">
                        <a:latin typeface="Cambria Math"/>
                      </a:rPr>
                      <m:t>𝐽</m:t>
                    </m:r>
                    <m:r>
                      <a:rPr lang="en-GB" i="1">
                        <a:latin typeface="Cambria Math"/>
                      </a:rPr>
                      <m:t>=</m:t>
                    </m:r>
                    <m:d>
                      <m:dPr>
                        <m:begChr m:val="["/>
                        <m:endChr m:val="]"/>
                        <m:ctrlPr>
                          <a:rPr lang="en-GB" i="1">
                            <a:latin typeface="Cambria Math"/>
                          </a:rPr>
                        </m:ctrlPr>
                      </m:dPr>
                      <m:e>
                        <m:m>
                          <m:mPr>
                            <m:mcs>
                              <m:mc>
                                <m:mcPr>
                                  <m:count m:val="2"/>
                                  <m:mcJc m:val="center"/>
                                </m:mcPr>
                              </m:mc>
                            </m:mcs>
                            <m:ctrlPr>
                              <a:rPr lang="en-GB" i="1">
                                <a:latin typeface="Cambria Math"/>
                              </a:rPr>
                            </m:ctrlPr>
                          </m:mPr>
                          <m:mr>
                            <m:e>
                              <m:r>
                                <a:rPr lang="en-GB" i="1">
                                  <a:latin typeface="Cambria Math"/>
                                </a:rPr>
                                <m:t>0</m:t>
                              </m:r>
                            </m:e>
                            <m:e>
                              <m:r>
                                <a:rPr lang="en-GB" i="1">
                                  <a:latin typeface="Cambria Math"/>
                                </a:rPr>
                                <m:t>𝑝</m:t>
                              </m:r>
                            </m:e>
                          </m:mr>
                          <m:mr>
                            <m:e>
                              <m:r>
                                <a:rPr lang="en-GB" i="1">
                                  <a:latin typeface="Cambria Math"/>
                                </a:rPr>
                                <m:t>−1/</m:t>
                              </m:r>
                              <m:r>
                                <a:rPr lang="en-GB" i="1">
                                  <a:latin typeface="Cambria Math"/>
                                </a:rPr>
                                <m:t>𝑝</m:t>
                              </m:r>
                            </m:e>
                            <m:e>
                              <m:r>
                                <a:rPr lang="en-GB" i="1">
                                  <a:latin typeface="Cambria Math"/>
                                </a:rPr>
                                <m:t>0</m:t>
                              </m:r>
                            </m:e>
                          </m:mr>
                        </m:m>
                      </m:e>
                    </m:d>
                    <m:r>
                      <a:rPr lang="en-GB" i="1">
                        <a:latin typeface="Cambria Math"/>
                      </a:rPr>
                      <m:t>=</m:t>
                    </m:r>
                    <m:d>
                      <m:dPr>
                        <m:begChr m:val="["/>
                        <m:endChr m:val="]"/>
                        <m:ctrlPr>
                          <a:rPr lang="en-GB" i="1">
                            <a:latin typeface="Cambria Math"/>
                          </a:rPr>
                        </m:ctrlPr>
                      </m:dPr>
                      <m:e>
                        <m:m>
                          <m:mPr>
                            <m:mcs>
                              <m:mc>
                                <m:mcPr>
                                  <m:count m:val="2"/>
                                  <m:mcJc m:val="center"/>
                                </m:mcPr>
                              </m:mc>
                            </m:mcs>
                            <m:ctrlPr>
                              <a:rPr lang="en-GB" i="1">
                                <a:latin typeface="Cambria Math"/>
                              </a:rPr>
                            </m:ctrlPr>
                          </m:mPr>
                          <m:mr>
                            <m:e>
                              <m:r>
                                <a:rPr lang="en-GB" i="1">
                                  <a:latin typeface="Cambria Math"/>
                                </a:rPr>
                                <m:t>0</m:t>
                              </m:r>
                            </m:e>
                            <m:e>
                              <m:r>
                                <a:rPr lang="en-GB" i="1">
                                  <a:latin typeface="Cambria Math"/>
                                </a:rPr>
                                <m:t>+</m:t>
                              </m:r>
                            </m:e>
                          </m:mr>
                          <m:mr>
                            <m:e>
                              <m:r>
                                <a:rPr lang="en-GB" i="1">
                                  <a:latin typeface="Cambria Math"/>
                                </a:rPr>
                                <m:t>−</m:t>
                              </m:r>
                            </m:e>
                            <m:e>
                              <m:r>
                                <a:rPr lang="en-GB" i="1">
                                  <a:latin typeface="Cambria Math"/>
                                </a:rPr>
                                <m:t>0</m:t>
                              </m:r>
                            </m:e>
                          </m:mr>
                        </m:m>
                      </m:e>
                    </m:d>
                  </m:oMath>
                </a14:m>
                <a:endParaRPr lang="en-GB" dirty="0"/>
              </a:p>
              <a:p>
                <a:endParaRPr lang="en-GB" dirty="0" smtClean="0"/>
              </a:p>
              <a:p>
                <a:pPr marL="0" indent="0">
                  <a:buNone/>
                </a:pPr>
                <a:r>
                  <a:rPr lang="en-GB" dirty="0" smtClean="0"/>
                  <a:t>The </a:t>
                </a:r>
                <a:r>
                  <a:rPr lang="en-GB" dirty="0"/>
                  <a:t>cycle will be such that y peaks before f.</a:t>
                </a:r>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333" b="-2291"/>
                </a:stretch>
              </a:blipFill>
            </p:spPr>
            <p:txBody>
              <a:bodyPr/>
              <a:lstStyle/>
              <a:p>
                <a:r>
                  <a:rPr lang="en-GB">
                    <a:noFill/>
                  </a:rPr>
                  <a:t> </a:t>
                </a:r>
              </a:p>
            </p:txBody>
          </p:sp>
        </mc:Fallback>
      </mc:AlternateContent>
    </p:spTree>
    <p:extLst>
      <p:ext uri="{BB962C8B-B14F-4D97-AF65-F5344CB8AC3E}">
        <p14:creationId xmlns:p14="http://schemas.microsoft.com/office/powerpoint/2010/main" val="7373706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Minsky Model (M1)</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524000"/>
            <a:ext cx="7620000" cy="3810000"/>
          </a:xfrm>
          <a:prstGeom prst="rect">
            <a:avLst/>
          </a:prstGeom>
        </p:spPr>
      </p:pic>
    </p:spTree>
    <p:extLst>
      <p:ext uri="{BB962C8B-B14F-4D97-AF65-F5344CB8AC3E}">
        <p14:creationId xmlns:p14="http://schemas.microsoft.com/office/powerpoint/2010/main" val="19561771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M2: Minsky model with reserve army</a:t>
            </a:r>
            <a:endParaRPr lang="en-GB"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9828882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491880" y="3687781"/>
            <a:ext cx="389850" cy="584775"/>
          </a:xfrm>
          <a:prstGeom prst="rect">
            <a:avLst/>
          </a:prstGeom>
          <a:noFill/>
        </p:spPr>
        <p:txBody>
          <a:bodyPr wrap="none" rtlCol="0">
            <a:spAutoFit/>
          </a:bodyPr>
          <a:lstStyle/>
          <a:p>
            <a:r>
              <a:rPr lang="en-GB" sz="3200" b="1" dirty="0" smtClean="0"/>
              <a:t>+</a:t>
            </a:r>
            <a:endParaRPr lang="en-GB" sz="3200" b="1" dirty="0"/>
          </a:p>
        </p:txBody>
      </p:sp>
      <p:sp>
        <p:nvSpPr>
          <p:cNvPr id="6" name="Rectangle 5"/>
          <p:cNvSpPr/>
          <p:nvPr/>
        </p:nvSpPr>
        <p:spPr>
          <a:xfrm>
            <a:off x="2742564" y="2924944"/>
            <a:ext cx="325730" cy="646331"/>
          </a:xfrm>
          <a:prstGeom prst="rect">
            <a:avLst/>
          </a:prstGeom>
        </p:spPr>
        <p:txBody>
          <a:bodyPr wrap="none">
            <a:spAutoFit/>
          </a:bodyPr>
          <a:lstStyle/>
          <a:p>
            <a:r>
              <a:rPr lang="de-AT" sz="3600" b="1" dirty="0" smtClean="0">
                <a:cs typeface="Arial" charset="0"/>
              </a:rPr>
              <a:t>-</a:t>
            </a:r>
            <a:endParaRPr lang="en-GB" sz="3600" b="1" dirty="0"/>
          </a:p>
        </p:txBody>
      </p:sp>
      <p:sp>
        <p:nvSpPr>
          <p:cNvPr id="7" name="TextBox 6"/>
          <p:cNvSpPr txBox="1"/>
          <p:nvPr/>
        </p:nvSpPr>
        <p:spPr>
          <a:xfrm>
            <a:off x="5796136" y="3018956"/>
            <a:ext cx="389850" cy="584775"/>
          </a:xfrm>
          <a:prstGeom prst="rect">
            <a:avLst/>
          </a:prstGeom>
          <a:noFill/>
        </p:spPr>
        <p:txBody>
          <a:bodyPr wrap="none" rtlCol="0">
            <a:spAutoFit/>
          </a:bodyPr>
          <a:lstStyle/>
          <a:p>
            <a:r>
              <a:rPr lang="en-GB" sz="3200" b="1" dirty="0" smtClean="0"/>
              <a:t>+</a:t>
            </a:r>
            <a:endParaRPr lang="en-GB" sz="3200" b="1" dirty="0"/>
          </a:p>
        </p:txBody>
      </p:sp>
    </p:spTree>
    <p:extLst>
      <p:ext uri="{BB962C8B-B14F-4D97-AF65-F5344CB8AC3E}">
        <p14:creationId xmlns:p14="http://schemas.microsoft.com/office/powerpoint/2010/main" val="7830440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err="1" smtClean="0"/>
              <a:t>Minsky</a:t>
            </a:r>
            <a:r>
              <a:rPr lang="en-GB" b="1" dirty="0" smtClean="0"/>
              <a:t> model with reserve army effect (M2)</a:t>
            </a:r>
            <a:endParaRPr lang="en-GB"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92500" lnSpcReduction="10000"/>
              </a:bodyPr>
              <a:lstStyle/>
              <a:p>
                <a:pPr marL="0" indent="0">
                  <a:buNone/>
                </a:pPr>
                <a:r>
                  <a:rPr lang="en-GB" dirty="0" smtClean="0"/>
                  <a:t>We want to discuss a model </a:t>
                </a:r>
              </a:p>
              <a:p>
                <a:pPr marL="0" indent="0">
                  <a:buNone/>
                </a:pPr>
                <a:endParaRPr lang="en-GB" dirty="0" smtClean="0"/>
              </a:p>
              <a:p>
                <a:pPr marL="0" indent="0">
                  <a:buNone/>
                </a:pPr>
                <a14:m>
                  <m:oMathPara xmlns:m="http://schemas.openxmlformats.org/officeDocument/2006/math">
                    <m:oMathParaPr>
                      <m:jc m:val="centerGroup"/>
                    </m:oMathParaPr>
                    <m:oMath xmlns:m="http://schemas.openxmlformats.org/officeDocument/2006/math">
                      <m:acc>
                        <m:accPr>
                          <m:chr m:val="̇"/>
                          <m:ctrlPr>
                            <a:rPr lang="en-GB" i="1">
                              <a:latin typeface="Cambria Math"/>
                            </a:rPr>
                          </m:ctrlPr>
                        </m:accPr>
                        <m:e>
                          <m:r>
                            <a:rPr lang="en-GB" i="1">
                              <a:latin typeface="Cambria Math"/>
                            </a:rPr>
                            <m:t>𝑓</m:t>
                          </m:r>
                        </m:e>
                      </m:acc>
                      <m:r>
                        <a:rPr lang="en-GB" i="1">
                          <a:latin typeface="Cambria Math"/>
                        </a:rPr>
                        <m:t>=</m:t>
                      </m:r>
                      <m:r>
                        <a:rPr lang="en-GB" i="1">
                          <a:latin typeface="Cambria Math"/>
                        </a:rPr>
                        <m:t>𝑓</m:t>
                      </m:r>
                      <m:r>
                        <a:rPr lang="en-GB" i="1">
                          <a:latin typeface="Cambria Math"/>
                        </a:rPr>
                        <m:t>(−1+</m:t>
                      </m:r>
                      <m:r>
                        <a:rPr lang="en-GB" i="1">
                          <a:latin typeface="Cambria Math"/>
                        </a:rPr>
                        <m:t>𝑝𝑦</m:t>
                      </m:r>
                      <m:r>
                        <a:rPr lang="en-GB" i="1">
                          <a:latin typeface="Cambria Math"/>
                        </a:rPr>
                        <m:t>)</m:t>
                      </m:r>
                    </m:oMath>
                  </m:oMathPara>
                </a14:m>
                <a:endParaRPr lang="en-GB" dirty="0"/>
              </a:p>
              <a:p>
                <a:pPr marL="0" indent="0">
                  <a:buNone/>
                </a:pPr>
                <a14:m>
                  <m:oMathPara xmlns:m="http://schemas.openxmlformats.org/officeDocument/2006/math">
                    <m:oMathParaPr>
                      <m:jc m:val="centerGroup"/>
                    </m:oMathParaPr>
                    <m:oMath xmlns:m="http://schemas.openxmlformats.org/officeDocument/2006/math">
                      <m:acc>
                        <m:accPr>
                          <m:chr m:val="̇"/>
                          <m:ctrlPr>
                            <a:rPr lang="en-GB" i="1">
                              <a:latin typeface="Cambria Math"/>
                            </a:rPr>
                          </m:ctrlPr>
                        </m:accPr>
                        <m:e>
                          <m:r>
                            <a:rPr lang="en-GB" i="1">
                              <a:latin typeface="Cambria Math"/>
                            </a:rPr>
                            <m:t>𝑦</m:t>
                          </m:r>
                        </m:e>
                      </m:acc>
                      <m:r>
                        <a:rPr lang="en-GB" i="1">
                          <a:latin typeface="Cambria Math"/>
                        </a:rPr>
                        <m:t>=</m:t>
                      </m:r>
                      <m:r>
                        <a:rPr lang="en-GB" i="1">
                          <a:latin typeface="Cambria Math"/>
                        </a:rPr>
                        <m:t>𝑦</m:t>
                      </m:r>
                      <m:r>
                        <a:rPr lang="en-GB" i="1">
                          <a:latin typeface="Cambria Math"/>
                        </a:rPr>
                        <m:t>(1−</m:t>
                      </m:r>
                      <m:r>
                        <a:rPr lang="en-GB" i="1">
                          <a:latin typeface="Cambria Math"/>
                        </a:rPr>
                        <m:t>𝑓</m:t>
                      </m:r>
                      <m:r>
                        <a:rPr lang="en-GB" i="1">
                          <a:latin typeface="Cambria Math"/>
                        </a:rPr>
                        <m:t>)</m:t>
                      </m:r>
                    </m:oMath>
                  </m:oMathPara>
                </a14:m>
                <a:endParaRPr lang="en-GB" dirty="0"/>
              </a:p>
              <a:p>
                <a:pPr marL="0" indent="0">
                  <a:buNone/>
                </a:pPr>
                <a14:m>
                  <m:oMathPara xmlns:m="http://schemas.openxmlformats.org/officeDocument/2006/math">
                    <m:oMathParaPr>
                      <m:jc m:val="centerGroup"/>
                    </m:oMathParaPr>
                    <m:oMath xmlns:m="http://schemas.openxmlformats.org/officeDocument/2006/math">
                      <m:acc>
                        <m:accPr>
                          <m:chr m:val="̇"/>
                          <m:ctrlPr>
                            <a:rPr lang="en-GB" i="1">
                              <a:latin typeface="Cambria Math"/>
                            </a:rPr>
                          </m:ctrlPr>
                        </m:accPr>
                        <m:e>
                          <m:r>
                            <a:rPr lang="en-GB" i="1">
                              <a:latin typeface="Cambria Math"/>
                            </a:rPr>
                            <m:t>𝑤</m:t>
                          </m:r>
                        </m:e>
                      </m:acc>
                      <m:r>
                        <a:rPr lang="en-GB" i="1">
                          <a:latin typeface="Cambria Math"/>
                        </a:rPr>
                        <m:t>=</m:t>
                      </m:r>
                      <m:r>
                        <a:rPr lang="en-GB" i="1">
                          <a:latin typeface="Cambria Math"/>
                        </a:rPr>
                        <m:t>𝑤</m:t>
                      </m:r>
                      <m:r>
                        <a:rPr lang="en-GB" i="1">
                          <a:latin typeface="Cambria Math"/>
                        </a:rPr>
                        <m:t>(−</m:t>
                      </m:r>
                      <m:r>
                        <a:rPr lang="en-GB" i="1">
                          <a:latin typeface="Cambria Math"/>
                        </a:rPr>
                        <m:t>𝑐</m:t>
                      </m:r>
                      <m:r>
                        <a:rPr lang="en-GB" i="1">
                          <a:latin typeface="Cambria Math"/>
                        </a:rPr>
                        <m:t>+</m:t>
                      </m:r>
                      <m:r>
                        <a:rPr lang="en-GB" i="1">
                          <a:latin typeface="Cambria Math"/>
                        </a:rPr>
                        <m:t>𝑟𝑦</m:t>
                      </m:r>
                      <m:r>
                        <a:rPr lang="en-GB" b="0" i="1" smtClean="0">
                          <a:latin typeface="Cambria Math"/>
                        </a:rPr>
                        <m:t>−</m:t>
                      </m:r>
                      <m:r>
                        <a:rPr lang="en-GB" b="0" i="1" smtClean="0">
                          <a:latin typeface="Cambria Math"/>
                        </a:rPr>
                        <m:t>𝑤</m:t>
                      </m:r>
                      <m:r>
                        <a:rPr lang="en-GB" i="1">
                          <a:latin typeface="Cambria Math"/>
                        </a:rPr>
                        <m:t>)</m:t>
                      </m:r>
                    </m:oMath>
                  </m:oMathPara>
                </a14:m>
                <a:endParaRPr lang="en-GB" dirty="0" smtClean="0"/>
              </a:p>
              <a:p>
                <a:pPr marL="0" indent="0">
                  <a:buNone/>
                </a:pPr>
                <a:endParaRPr lang="en-GB" dirty="0"/>
              </a:p>
              <a:p>
                <a14:m>
                  <m:oMath xmlns:m="http://schemas.openxmlformats.org/officeDocument/2006/math">
                    <m:r>
                      <a:rPr lang="en-GB" b="0" i="1" smtClean="0">
                        <a:latin typeface="Cambria Math"/>
                      </a:rPr>
                      <m:t>𝑤</m:t>
                    </m:r>
                  </m:oMath>
                </a14:m>
                <a:r>
                  <a:rPr lang="en-GB" dirty="0" smtClean="0"/>
                  <a:t> feeds on </a:t>
                </a:r>
                <a14:m>
                  <m:oMath xmlns:m="http://schemas.openxmlformats.org/officeDocument/2006/math">
                    <m:r>
                      <a:rPr lang="en-GB" b="0" i="1" smtClean="0">
                        <a:latin typeface="Cambria Math"/>
                      </a:rPr>
                      <m:t>𝑦</m:t>
                    </m:r>
                    <m:r>
                      <a:rPr lang="en-GB" b="0" i="0" smtClean="0">
                        <a:latin typeface="Cambria Math"/>
                      </a:rPr>
                      <m:t>.</m:t>
                    </m:r>
                  </m:oMath>
                </a14:m>
                <a:endParaRPr lang="en-GB" dirty="0" smtClean="0"/>
              </a:p>
              <a:p>
                <a:r>
                  <a:rPr lang="en-GB" dirty="0" smtClean="0"/>
                  <a:t>But it generates </a:t>
                </a:r>
                <a:r>
                  <a:rPr lang="en-GB" dirty="0"/>
                  <a:t>no feedback onto </a:t>
                </a:r>
                <a14:m>
                  <m:oMath xmlns:m="http://schemas.openxmlformats.org/officeDocument/2006/math">
                    <m:r>
                      <a:rPr lang="en-GB" b="0" i="1" smtClean="0">
                        <a:latin typeface="Cambria Math"/>
                      </a:rPr>
                      <m:t>𝑦</m:t>
                    </m:r>
                  </m:oMath>
                </a14:m>
                <a:r>
                  <a:rPr lang="en-GB" dirty="0" smtClean="0"/>
                  <a:t> or </a:t>
                </a:r>
                <a14:m>
                  <m:oMath xmlns:m="http://schemas.openxmlformats.org/officeDocument/2006/math">
                    <m:r>
                      <a:rPr lang="en-GB" b="0" i="1" smtClean="0">
                        <a:latin typeface="Cambria Math"/>
                      </a:rPr>
                      <m:t>𝑓</m:t>
                    </m:r>
                  </m:oMath>
                </a14:m>
                <a:r>
                  <a:rPr lang="en-GB" dirty="0" smtClean="0"/>
                  <a:t>.</a:t>
                </a:r>
              </a:p>
              <a:p>
                <a:r>
                  <a:rPr lang="en-GB" dirty="0"/>
                  <a:t>We add a feedback of w on </a:t>
                </a:r>
                <a14:m>
                  <m:oMath xmlns:m="http://schemas.openxmlformats.org/officeDocument/2006/math">
                    <m:acc>
                      <m:accPr>
                        <m:chr m:val="̇"/>
                        <m:ctrlPr>
                          <a:rPr lang="en-GB" i="1">
                            <a:latin typeface="Cambria Math"/>
                          </a:rPr>
                        </m:ctrlPr>
                      </m:accPr>
                      <m:e>
                        <m:r>
                          <a:rPr lang="en-GB" i="1">
                            <a:latin typeface="Cambria Math"/>
                          </a:rPr>
                          <m:t>𝑤</m:t>
                        </m:r>
                      </m:e>
                    </m:acc>
                  </m:oMath>
                </a14:m>
                <a:r>
                  <a:rPr lang="en-GB" dirty="0"/>
                  <a:t> to ensure stability</a:t>
                </a:r>
              </a:p>
              <a:p>
                <a:endParaRPr lang="en-GB"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704" t="-2695" b="-1752"/>
                </a:stretch>
              </a:blipFill>
            </p:spPr>
            <p:txBody>
              <a:bodyPr/>
              <a:lstStyle/>
              <a:p>
                <a:r>
                  <a:rPr lang="en-GB">
                    <a:noFill/>
                  </a:rPr>
                  <a:t> </a:t>
                </a:r>
              </a:p>
            </p:txBody>
          </p:sp>
        </mc:Fallback>
      </mc:AlternateContent>
    </p:spTree>
    <p:extLst>
      <p:ext uri="{BB962C8B-B14F-4D97-AF65-F5344CB8AC3E}">
        <p14:creationId xmlns:p14="http://schemas.microsoft.com/office/powerpoint/2010/main" val="37189223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Role of wage share</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Model closely related to ‘predator-prey model with scavenger’ in biology (</a:t>
            </a:r>
            <a:r>
              <a:rPr lang="en-GB" dirty="0" err="1" smtClean="0"/>
              <a:t>Chauvet</a:t>
            </a:r>
            <a:r>
              <a:rPr lang="en-GB" dirty="0" smtClean="0"/>
              <a:t> et al 2002, </a:t>
            </a:r>
            <a:r>
              <a:rPr lang="en-GB" dirty="0" err="1" smtClean="0"/>
              <a:t>Nolting</a:t>
            </a:r>
            <a:r>
              <a:rPr lang="en-GB" dirty="0" smtClean="0"/>
              <a:t> et al 2008)</a:t>
            </a:r>
          </a:p>
          <a:p>
            <a:r>
              <a:rPr lang="en-GB" dirty="0" smtClean="0"/>
              <a:t>More accurately: real wage is a harmless parasite. </a:t>
            </a:r>
          </a:p>
          <a:p>
            <a:r>
              <a:rPr lang="en-GB" dirty="0" smtClean="0"/>
              <a:t>It feeds on higher output but causes no harm</a:t>
            </a:r>
          </a:p>
          <a:p>
            <a:r>
              <a:rPr lang="en-GB" dirty="0" smtClean="0"/>
              <a:t>Real wage is also has ‘self-regulating’ element</a:t>
            </a:r>
          </a:p>
          <a:p>
            <a:r>
              <a:rPr lang="en-GB" dirty="0"/>
              <a:t>M</a:t>
            </a:r>
            <a:r>
              <a:rPr lang="en-GB" dirty="0" smtClean="0"/>
              <a:t>odel thus different from Keen (1995) --  he models economies with Minsky </a:t>
            </a:r>
            <a:r>
              <a:rPr lang="en-GB" i="1" dirty="0" smtClean="0"/>
              <a:t>as well as </a:t>
            </a:r>
            <a:r>
              <a:rPr lang="en-GB" dirty="0" smtClean="0"/>
              <a:t>Goodwin cycles.</a:t>
            </a:r>
          </a:p>
          <a:p>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39764532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351916">
            <a:off x="4827533" y="3756663"/>
            <a:ext cx="1322387" cy="66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274638"/>
            <a:ext cx="9144000" cy="1143000"/>
          </a:xfrm>
        </p:spPr>
        <p:txBody>
          <a:bodyPr>
            <a:normAutofit fontScale="90000"/>
          </a:bodyPr>
          <a:lstStyle/>
          <a:p>
            <a:r>
              <a:rPr lang="en-GB" b="1" dirty="0" smtClean="0"/>
              <a:t>M3: Minsky model with reserve army effect and wage-led demand effect</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146338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3491880" y="3687781"/>
            <a:ext cx="389850" cy="584775"/>
          </a:xfrm>
          <a:prstGeom prst="rect">
            <a:avLst/>
          </a:prstGeom>
          <a:noFill/>
        </p:spPr>
        <p:txBody>
          <a:bodyPr wrap="none" rtlCol="0">
            <a:spAutoFit/>
          </a:bodyPr>
          <a:lstStyle/>
          <a:p>
            <a:r>
              <a:rPr lang="en-GB" sz="3200" b="1" dirty="0" smtClean="0"/>
              <a:t>+</a:t>
            </a:r>
            <a:endParaRPr lang="en-GB" sz="3200" b="1" dirty="0"/>
          </a:p>
        </p:txBody>
      </p:sp>
      <p:sp>
        <p:nvSpPr>
          <p:cNvPr id="11" name="Rectangle 10"/>
          <p:cNvSpPr/>
          <p:nvPr/>
        </p:nvSpPr>
        <p:spPr>
          <a:xfrm>
            <a:off x="2742564" y="2924944"/>
            <a:ext cx="325730" cy="646331"/>
          </a:xfrm>
          <a:prstGeom prst="rect">
            <a:avLst/>
          </a:prstGeom>
        </p:spPr>
        <p:txBody>
          <a:bodyPr wrap="none">
            <a:spAutoFit/>
          </a:bodyPr>
          <a:lstStyle/>
          <a:p>
            <a:r>
              <a:rPr lang="de-AT" sz="3600" b="1" dirty="0" smtClean="0">
                <a:cs typeface="Arial" charset="0"/>
              </a:rPr>
              <a:t>-</a:t>
            </a:r>
            <a:endParaRPr lang="en-GB" sz="3600" b="1" dirty="0"/>
          </a:p>
        </p:txBody>
      </p:sp>
      <p:sp>
        <p:nvSpPr>
          <p:cNvPr id="18" name="TextBox 17"/>
          <p:cNvSpPr txBox="1"/>
          <p:nvPr/>
        </p:nvSpPr>
        <p:spPr>
          <a:xfrm>
            <a:off x="5939621" y="3278887"/>
            <a:ext cx="389850" cy="584775"/>
          </a:xfrm>
          <a:prstGeom prst="rect">
            <a:avLst/>
          </a:prstGeom>
          <a:noFill/>
        </p:spPr>
        <p:txBody>
          <a:bodyPr wrap="none" rtlCol="0">
            <a:spAutoFit/>
          </a:bodyPr>
          <a:lstStyle/>
          <a:p>
            <a:r>
              <a:rPr lang="en-GB" sz="3200" b="1" dirty="0" smtClean="0"/>
              <a:t>+</a:t>
            </a:r>
            <a:endParaRPr lang="en-GB" sz="3200" b="1" dirty="0"/>
          </a:p>
        </p:txBody>
      </p:sp>
      <p:sp>
        <p:nvSpPr>
          <p:cNvPr id="22" name="TextBox 21"/>
          <p:cNvSpPr txBox="1"/>
          <p:nvPr/>
        </p:nvSpPr>
        <p:spPr>
          <a:xfrm>
            <a:off x="5292080" y="3796856"/>
            <a:ext cx="389850" cy="584775"/>
          </a:xfrm>
          <a:prstGeom prst="rect">
            <a:avLst/>
          </a:prstGeom>
          <a:noFill/>
        </p:spPr>
        <p:txBody>
          <a:bodyPr wrap="none" rtlCol="0">
            <a:spAutoFit/>
          </a:bodyPr>
          <a:lstStyle/>
          <a:p>
            <a:r>
              <a:rPr lang="en-GB" sz="3200" b="1" dirty="0" smtClean="0"/>
              <a:t>+</a:t>
            </a:r>
            <a:endParaRPr lang="en-GB" sz="3200" b="1" dirty="0"/>
          </a:p>
        </p:txBody>
      </p:sp>
    </p:spTree>
    <p:extLst>
      <p:ext uri="{BB962C8B-B14F-4D97-AF65-F5344CB8AC3E}">
        <p14:creationId xmlns:p14="http://schemas.microsoft.com/office/powerpoint/2010/main" val="26238781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b="1" dirty="0" smtClean="0"/>
              <a:t>Model M3: Pseudo-</a:t>
            </a:r>
            <a:r>
              <a:rPr lang="en-GB" sz="3600" b="1" dirty="0" err="1" smtClean="0"/>
              <a:t>Goodin</a:t>
            </a:r>
            <a:r>
              <a:rPr lang="en-GB" sz="3600" b="1" dirty="0" smtClean="0"/>
              <a:t> model with wage-led demand effect</a:t>
            </a:r>
            <a:endParaRPr lang="en-GB" sz="3600"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r>
                  <a:rPr lang="en-GB" dirty="0" smtClean="0"/>
                  <a:t>Minsky cycle with reserve army effect </a:t>
                </a:r>
                <a:r>
                  <a:rPr lang="en-GB" i="1" dirty="0" smtClean="0"/>
                  <a:t>and</a:t>
                </a:r>
                <a:r>
                  <a:rPr lang="en-GB" dirty="0"/>
                  <a:t> </a:t>
                </a:r>
                <a:r>
                  <a:rPr lang="en-GB" dirty="0" smtClean="0"/>
                  <a:t>wage-led demand equation.</a:t>
                </a:r>
              </a:p>
              <a:p>
                <a:pPr marL="0" indent="0">
                  <a:buNone/>
                </a:pPr>
                <a:endParaRPr lang="en-GB" dirty="0" smtClean="0"/>
              </a:p>
              <a:p>
                <a:pPr marL="0" indent="0">
                  <a:buNone/>
                </a:pPr>
                <a14:m>
                  <m:oMathPara xmlns:m="http://schemas.openxmlformats.org/officeDocument/2006/math">
                    <m:oMathParaPr>
                      <m:jc m:val="centerGroup"/>
                    </m:oMathParaPr>
                    <m:oMath xmlns:m="http://schemas.openxmlformats.org/officeDocument/2006/math">
                      <m:acc>
                        <m:accPr>
                          <m:chr m:val="̇"/>
                          <m:ctrlPr>
                            <a:rPr lang="en-GB" i="1">
                              <a:latin typeface="Cambria Math"/>
                            </a:rPr>
                          </m:ctrlPr>
                        </m:accPr>
                        <m:e>
                          <m:r>
                            <a:rPr lang="en-GB" i="1">
                              <a:latin typeface="Cambria Math"/>
                            </a:rPr>
                            <m:t>𝑓</m:t>
                          </m:r>
                        </m:e>
                      </m:acc>
                      <m:r>
                        <a:rPr lang="en-GB" i="1">
                          <a:latin typeface="Cambria Math"/>
                        </a:rPr>
                        <m:t>=</m:t>
                      </m:r>
                      <m:r>
                        <a:rPr lang="en-GB" i="1">
                          <a:latin typeface="Cambria Math"/>
                        </a:rPr>
                        <m:t>𝑓</m:t>
                      </m:r>
                      <m:r>
                        <a:rPr lang="en-GB" i="1">
                          <a:latin typeface="Cambria Math"/>
                        </a:rPr>
                        <m:t>(−1+</m:t>
                      </m:r>
                      <m:r>
                        <a:rPr lang="en-GB" i="1">
                          <a:latin typeface="Cambria Math"/>
                        </a:rPr>
                        <m:t>𝑝𝑦</m:t>
                      </m:r>
                      <m:r>
                        <a:rPr lang="en-GB" i="1">
                          <a:latin typeface="Cambria Math"/>
                        </a:rPr>
                        <m:t>)</m:t>
                      </m:r>
                    </m:oMath>
                  </m:oMathPara>
                </a14:m>
                <a:endParaRPr lang="en-GB" dirty="0"/>
              </a:p>
              <a:p>
                <a:pPr marL="0" indent="0">
                  <a:buNone/>
                </a:pPr>
                <a14:m>
                  <m:oMathPara xmlns:m="http://schemas.openxmlformats.org/officeDocument/2006/math">
                    <m:oMathParaPr>
                      <m:jc m:val="centerGroup"/>
                    </m:oMathParaPr>
                    <m:oMath xmlns:m="http://schemas.openxmlformats.org/officeDocument/2006/math">
                      <m:acc>
                        <m:accPr>
                          <m:chr m:val="̇"/>
                          <m:ctrlPr>
                            <a:rPr lang="en-GB" i="1">
                              <a:latin typeface="Cambria Math"/>
                            </a:rPr>
                          </m:ctrlPr>
                        </m:accPr>
                        <m:e>
                          <m:r>
                            <a:rPr lang="en-GB" i="1">
                              <a:latin typeface="Cambria Math"/>
                            </a:rPr>
                            <m:t>𝑦</m:t>
                          </m:r>
                        </m:e>
                      </m:acc>
                      <m:r>
                        <a:rPr lang="en-GB" i="1">
                          <a:latin typeface="Cambria Math"/>
                        </a:rPr>
                        <m:t>=</m:t>
                      </m:r>
                      <m:r>
                        <a:rPr lang="en-GB" i="1">
                          <a:latin typeface="Cambria Math"/>
                        </a:rPr>
                        <m:t>𝑦</m:t>
                      </m:r>
                      <m:r>
                        <a:rPr lang="en-GB" i="1">
                          <a:latin typeface="Cambria Math"/>
                        </a:rPr>
                        <m:t>(1−</m:t>
                      </m:r>
                      <m:r>
                        <a:rPr lang="en-GB" i="1">
                          <a:latin typeface="Cambria Math"/>
                        </a:rPr>
                        <m:t>𝑓</m:t>
                      </m:r>
                      <m:r>
                        <a:rPr lang="en-GB" i="1">
                          <a:latin typeface="Cambria Math"/>
                        </a:rPr>
                        <m:t>+</m:t>
                      </m:r>
                      <m:r>
                        <a:rPr lang="en-GB" i="1">
                          <a:latin typeface="Cambria Math"/>
                        </a:rPr>
                        <m:t>𝑠𝑤</m:t>
                      </m:r>
                      <m:r>
                        <a:rPr lang="en-GB" i="1">
                          <a:latin typeface="Cambria Math"/>
                        </a:rPr>
                        <m:t>)</m:t>
                      </m:r>
                    </m:oMath>
                  </m:oMathPara>
                </a14:m>
                <a:endParaRPr lang="en-GB" dirty="0"/>
              </a:p>
              <a:p>
                <a:pPr marL="0" indent="0">
                  <a:buNone/>
                </a:pPr>
                <a14:m>
                  <m:oMathPara xmlns:m="http://schemas.openxmlformats.org/officeDocument/2006/math">
                    <m:oMathParaPr>
                      <m:jc m:val="centerGroup"/>
                    </m:oMathParaPr>
                    <m:oMath xmlns:m="http://schemas.openxmlformats.org/officeDocument/2006/math">
                      <m:acc>
                        <m:accPr>
                          <m:chr m:val="̇"/>
                          <m:ctrlPr>
                            <a:rPr lang="en-GB" i="1">
                              <a:latin typeface="Cambria Math"/>
                            </a:rPr>
                          </m:ctrlPr>
                        </m:accPr>
                        <m:e>
                          <m:r>
                            <a:rPr lang="en-GB" i="1">
                              <a:latin typeface="Cambria Math"/>
                            </a:rPr>
                            <m:t>𝑤</m:t>
                          </m:r>
                        </m:e>
                      </m:acc>
                      <m:r>
                        <a:rPr lang="en-GB" i="1">
                          <a:latin typeface="Cambria Math"/>
                        </a:rPr>
                        <m:t>=</m:t>
                      </m:r>
                      <m:r>
                        <a:rPr lang="en-GB" i="1">
                          <a:latin typeface="Cambria Math"/>
                        </a:rPr>
                        <m:t>𝑤</m:t>
                      </m:r>
                      <m:d>
                        <m:dPr>
                          <m:ctrlPr>
                            <a:rPr lang="en-GB" i="1">
                              <a:latin typeface="Cambria Math"/>
                            </a:rPr>
                          </m:ctrlPr>
                        </m:dPr>
                        <m:e>
                          <m:r>
                            <a:rPr lang="en-GB" i="1">
                              <a:latin typeface="Cambria Math"/>
                            </a:rPr>
                            <m:t>−</m:t>
                          </m:r>
                          <m:r>
                            <a:rPr lang="en-GB" i="1">
                              <a:latin typeface="Cambria Math"/>
                            </a:rPr>
                            <m:t>𝑐</m:t>
                          </m:r>
                          <m:r>
                            <a:rPr lang="en-GB" i="1">
                              <a:latin typeface="Cambria Math"/>
                            </a:rPr>
                            <m:t>+</m:t>
                          </m:r>
                          <m:r>
                            <a:rPr lang="en-GB" i="1">
                              <a:latin typeface="Cambria Math"/>
                            </a:rPr>
                            <m:t>𝑟𝑦</m:t>
                          </m:r>
                          <m:r>
                            <a:rPr lang="en-GB" b="0" i="1" smtClean="0">
                              <a:latin typeface="Cambria Math"/>
                            </a:rPr>
                            <m:t>−</m:t>
                          </m:r>
                          <m:r>
                            <a:rPr lang="en-GB" b="0" i="1" smtClean="0">
                              <a:latin typeface="Cambria Math"/>
                            </a:rPr>
                            <m:t>𝑤</m:t>
                          </m:r>
                        </m:e>
                      </m:d>
                    </m:oMath>
                  </m:oMathPara>
                </a14:m>
                <a:endParaRPr lang="en-GB" dirty="0" smtClean="0"/>
              </a:p>
              <a:p>
                <a:pPr marL="0" indent="0">
                  <a:buNone/>
                </a:pPr>
                <a:endParaRPr lang="en-GB" dirty="0"/>
              </a:p>
              <a:p>
                <a:pPr marL="0" indent="0">
                  <a:buNone/>
                </a:pP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1752"/>
                </a:stretch>
              </a:blipFill>
            </p:spPr>
            <p:txBody>
              <a:bodyPr/>
              <a:lstStyle/>
              <a:p>
                <a:r>
                  <a:rPr lang="en-GB">
                    <a:noFill/>
                  </a:rPr>
                  <a:t> </a:t>
                </a:r>
              </a:p>
            </p:txBody>
          </p:sp>
        </mc:Fallback>
      </mc:AlternateContent>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538755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33582800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a:t>
            </a:r>
            <a:r>
              <a:rPr lang="en-GB" dirty="0" smtClean="0"/>
              <a:t>ummary</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The existence of a counter-clockwise movement in output-wage share space is </a:t>
            </a:r>
            <a:r>
              <a:rPr lang="en-GB" i="1" dirty="0" smtClean="0"/>
              <a:t>not</a:t>
            </a:r>
            <a:r>
              <a:rPr lang="en-GB" dirty="0" smtClean="0"/>
              <a:t> proof of the existence of a Goodwin cycle.</a:t>
            </a:r>
          </a:p>
          <a:p>
            <a:r>
              <a:rPr lang="en-GB" dirty="0" smtClean="0"/>
              <a:t>Pseudo-Goodwin cycles: look like Goodwin cycle, but are not generated by Goodwin mechanism.</a:t>
            </a:r>
          </a:p>
          <a:p>
            <a:r>
              <a:rPr lang="en-GB" dirty="0" smtClean="0"/>
              <a:t>A </a:t>
            </a:r>
            <a:r>
              <a:rPr lang="en-GB" dirty="0" err="1" smtClean="0"/>
              <a:t>Minsky</a:t>
            </a:r>
            <a:r>
              <a:rPr lang="en-GB" dirty="0" smtClean="0"/>
              <a:t> model with reserve army effect (M2), but without profit-led demand can give rise to pseudo-Goodwin cycles.</a:t>
            </a:r>
          </a:p>
          <a:p>
            <a:r>
              <a:rPr lang="en-GB" dirty="0" smtClean="0"/>
              <a:t>A Minsky model with reserve army effect </a:t>
            </a:r>
            <a:r>
              <a:rPr lang="en-GB" i="1" dirty="0" smtClean="0"/>
              <a:t>and</a:t>
            </a:r>
            <a:r>
              <a:rPr lang="en-GB" dirty="0" smtClean="0"/>
              <a:t>  </a:t>
            </a:r>
            <a:r>
              <a:rPr lang="en-GB" i="1" dirty="0" smtClean="0"/>
              <a:t>wage-led </a:t>
            </a:r>
            <a:r>
              <a:rPr lang="en-GB" dirty="0" smtClean="0"/>
              <a:t>demand (</a:t>
            </a:r>
            <a:r>
              <a:rPr lang="en-GB" dirty="0"/>
              <a:t>M3) can </a:t>
            </a:r>
            <a:r>
              <a:rPr lang="en-GB" dirty="0" smtClean="0"/>
              <a:t>also generate (unstable) pseudo-Goodwin cycles.</a:t>
            </a:r>
          </a:p>
        </p:txBody>
      </p:sp>
    </p:spTree>
    <p:extLst>
      <p:ext uri="{BB962C8B-B14F-4D97-AF65-F5344CB8AC3E}">
        <p14:creationId xmlns:p14="http://schemas.microsoft.com/office/powerpoint/2010/main" val="4138522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t>
            </a:r>
            <a:r>
              <a:rPr lang="en-GB" dirty="0" smtClean="0"/>
              <a:t>onclusion</a:t>
            </a:r>
            <a:endParaRPr lang="en-GB" dirty="0"/>
          </a:p>
        </p:txBody>
      </p:sp>
      <p:sp>
        <p:nvSpPr>
          <p:cNvPr id="3" name="Content Placeholder 2"/>
          <p:cNvSpPr>
            <a:spLocks noGrp="1"/>
          </p:cNvSpPr>
          <p:nvPr>
            <p:ph idx="1"/>
          </p:nvPr>
        </p:nvSpPr>
        <p:spPr>
          <a:xfrm>
            <a:off x="457200" y="1484784"/>
            <a:ext cx="8229600" cy="5040560"/>
          </a:xfrm>
        </p:spPr>
        <p:txBody>
          <a:bodyPr>
            <a:normAutofit fontScale="77500" lnSpcReduction="20000"/>
          </a:bodyPr>
          <a:lstStyle/>
          <a:p>
            <a:r>
              <a:rPr lang="en-GB" dirty="0" smtClean="0"/>
              <a:t>Taylor (2012), Diallo et al (2011) interpret </a:t>
            </a:r>
            <a:r>
              <a:rPr lang="en-GB" dirty="0"/>
              <a:t>counter-clockwise movement of in output-wage share </a:t>
            </a:r>
            <a:r>
              <a:rPr lang="en-GB" dirty="0" smtClean="0"/>
              <a:t>space as evidence for Goodwin cycles and, by implication, for a profit-led demand regime. </a:t>
            </a:r>
          </a:p>
          <a:p>
            <a:r>
              <a:rPr lang="en-GB" dirty="0" smtClean="0"/>
              <a:t>This is incorrect.</a:t>
            </a:r>
          </a:p>
          <a:p>
            <a:r>
              <a:rPr lang="en-GB" dirty="0" smtClean="0"/>
              <a:t>Pseudo-Goodwin cycles can arise independent of profit-led demand; and they can also arise in wage-led demand regime.</a:t>
            </a:r>
          </a:p>
          <a:p>
            <a:r>
              <a:rPr lang="en-GB" dirty="0" smtClean="0"/>
              <a:t>Extension: A wide range of business cycle models will give pseudo Goodwin cycle if there is a reserve army distribution function </a:t>
            </a:r>
          </a:p>
          <a:p>
            <a:r>
              <a:rPr lang="en-GB" dirty="0" smtClean="0"/>
              <a:t>Positively put, for the type of models we have analysed: counter-clockwise </a:t>
            </a:r>
            <a:r>
              <a:rPr lang="en-GB" dirty="0"/>
              <a:t>movement of in output-wage share space </a:t>
            </a:r>
            <a:r>
              <a:rPr lang="en-GB" dirty="0" smtClean="0"/>
              <a:t>is </a:t>
            </a:r>
            <a:r>
              <a:rPr lang="en-GB" dirty="0"/>
              <a:t>evidence</a:t>
            </a:r>
            <a:r>
              <a:rPr lang="en-GB" dirty="0" smtClean="0"/>
              <a:t> for a reserve army-type distribution function, but not for profit-led demand.</a:t>
            </a:r>
            <a:endParaRPr lang="en-GB" dirty="0"/>
          </a:p>
        </p:txBody>
      </p:sp>
    </p:spTree>
    <p:extLst>
      <p:ext uri="{BB962C8B-B14F-4D97-AF65-F5344CB8AC3E}">
        <p14:creationId xmlns:p14="http://schemas.microsoft.com/office/powerpoint/2010/main" val="4141740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Appendix</a:t>
            </a:r>
            <a:endParaRPr lang="en-GB" dirty="0"/>
          </a:p>
        </p:txBody>
      </p:sp>
      <p:sp>
        <p:nvSpPr>
          <p:cNvPr id="3" name="Content Placeholder 2"/>
          <p:cNvSpPr>
            <a:spLocks noGrp="1"/>
          </p:cNvSpPr>
          <p:nvPr>
            <p:ph idx="1"/>
          </p:nvPr>
        </p:nvSpPr>
        <p:spPr/>
        <p:txBody>
          <a:bodyPr>
            <a:normAutofit lnSpcReduction="10000"/>
          </a:bodyPr>
          <a:lstStyle/>
          <a:p>
            <a:r>
              <a:rPr lang="en-GB" dirty="0" smtClean="0"/>
              <a:t>We have assumed that wage share </a:t>
            </a:r>
            <a:r>
              <a:rPr lang="en-GB" dirty="0" err="1" smtClean="0"/>
              <a:t>eqn</a:t>
            </a:r>
            <a:r>
              <a:rPr lang="en-GB" dirty="0"/>
              <a:t> </a:t>
            </a:r>
            <a:r>
              <a:rPr lang="en-GB" dirty="0" smtClean="0"/>
              <a:t>contains self-stabilising mechanism</a:t>
            </a:r>
          </a:p>
          <a:p>
            <a:r>
              <a:rPr lang="en-GB" dirty="0" smtClean="0"/>
              <a:t>If relax this assumption this, we get modified results: </a:t>
            </a:r>
          </a:p>
          <a:p>
            <a:pPr lvl="1"/>
            <a:r>
              <a:rPr lang="en-GB" dirty="0" smtClean="0"/>
              <a:t>If wage-share </a:t>
            </a:r>
            <a:r>
              <a:rPr lang="en-GB" dirty="0" err="1" smtClean="0"/>
              <a:t>eqn</a:t>
            </a:r>
            <a:r>
              <a:rPr lang="en-GB" dirty="0" smtClean="0"/>
              <a:t> is </a:t>
            </a:r>
            <a:r>
              <a:rPr lang="en-GB" dirty="0"/>
              <a:t>linear combination of fragility </a:t>
            </a:r>
            <a:r>
              <a:rPr lang="en-GB" dirty="0" smtClean="0"/>
              <a:t>equation, closed orbits in all pairs of variables.</a:t>
            </a:r>
          </a:p>
          <a:p>
            <a:pPr lvl="1"/>
            <a:r>
              <a:rPr lang="en-GB" dirty="0" smtClean="0"/>
              <a:t>If not linear combination, no closed orbits, but instead explosive or implosive oscillations in w.</a:t>
            </a:r>
          </a:p>
          <a:p>
            <a:pPr lvl="1"/>
            <a:r>
              <a:rPr lang="en-GB" dirty="0" smtClean="0"/>
              <a:t>But still a (decaying) pseudo-Goodwin cycle.</a:t>
            </a:r>
          </a:p>
        </p:txBody>
      </p:sp>
    </p:spTree>
    <p:extLst>
      <p:ext uri="{BB962C8B-B14F-4D97-AF65-F5344CB8AC3E}">
        <p14:creationId xmlns:p14="http://schemas.microsoft.com/office/powerpoint/2010/main" val="475361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3811092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Empirical lit</a:t>
            </a:r>
            <a:endParaRPr lang="en-GB" dirty="0"/>
          </a:p>
        </p:txBody>
      </p:sp>
      <p:sp>
        <p:nvSpPr>
          <p:cNvPr id="3" name="Content Placeholder 2"/>
          <p:cNvSpPr>
            <a:spLocks noGrp="1"/>
          </p:cNvSpPr>
          <p:nvPr>
            <p:ph idx="1"/>
          </p:nvPr>
        </p:nvSpPr>
        <p:spPr/>
        <p:txBody>
          <a:bodyPr>
            <a:normAutofit fontScale="47500" lnSpcReduction="20000"/>
          </a:bodyPr>
          <a:lstStyle/>
          <a:p>
            <a:r>
              <a:rPr lang="en-GB" dirty="0"/>
              <a:t>Goldstein (1999) estimates a two equation VAR with unemployment and the profit share, but the results cannot be interpreted as demand functions. </a:t>
            </a:r>
            <a:endParaRPr lang="en-GB" dirty="0" smtClean="0"/>
          </a:p>
          <a:p>
            <a:r>
              <a:rPr lang="en-GB" dirty="0" err="1" smtClean="0"/>
              <a:t>Harvie</a:t>
            </a:r>
            <a:r>
              <a:rPr lang="en-GB" dirty="0" smtClean="0"/>
              <a:t> </a:t>
            </a:r>
            <a:r>
              <a:rPr lang="en-GB" dirty="0"/>
              <a:t>(2000) follows Goodwin in assuming that all profits get automatically reinvested. Consequently there is no demand side to be estimated, but only various components of the distribution side. </a:t>
            </a:r>
            <a:endParaRPr lang="en-GB" dirty="0" smtClean="0"/>
          </a:p>
          <a:p>
            <a:r>
              <a:rPr lang="en-GB" dirty="0" err="1" smtClean="0"/>
              <a:t>Mohun</a:t>
            </a:r>
            <a:r>
              <a:rPr lang="en-GB" dirty="0" smtClean="0"/>
              <a:t> </a:t>
            </a:r>
            <a:r>
              <a:rPr lang="en-GB" dirty="0"/>
              <a:t>and </a:t>
            </a:r>
            <a:r>
              <a:rPr lang="en-GB" dirty="0" err="1"/>
              <a:t>Veneziani’s</a:t>
            </a:r>
            <a:r>
              <a:rPr lang="en-GB" dirty="0"/>
              <a:t> (2007) contribution lies in the careful discussion of the definition of profits and wages. They aim to identify the cycle and its forces by providing a discussion of plots of HP-filtered data, but no econometric analysis of the relevant </a:t>
            </a:r>
            <a:r>
              <a:rPr lang="en-US" dirty="0"/>
              <a:t>behavioral equations is undertaken.</a:t>
            </a:r>
            <a:endParaRPr lang="en-GB" dirty="0"/>
          </a:p>
          <a:p>
            <a:r>
              <a:rPr lang="en-US" dirty="0"/>
              <a:t>Barbosa-</a:t>
            </a:r>
            <a:r>
              <a:rPr lang="en-US" dirty="0" err="1"/>
              <a:t>Filho</a:t>
            </a:r>
            <a:r>
              <a:rPr lang="en-US" dirty="0"/>
              <a:t> and Taylor (2006) estimate a two equation VAR with a demand equation and a distribution equation (without contemporaneous interaction) for the US economy using quarterly data and the cyclical component of the HP filter. The effects for individual components of demand are then decomposed from the aggregate results (rather than estimated as behavioral equations). This gives strong perverse results in the consumption function. The (negative) effect of an increase in the wage share on consumption is larger than those on investment and net exports combined. They conclude that the US economy is in a profit-led demand regime. </a:t>
            </a:r>
            <a:endParaRPr lang="en-US" dirty="0" smtClean="0"/>
          </a:p>
          <a:p>
            <a:pPr lvl="1"/>
            <a:r>
              <a:rPr lang="en-US" dirty="0" smtClean="0"/>
              <a:t>Stockhammer </a:t>
            </a:r>
            <a:r>
              <a:rPr lang="en-US" dirty="0"/>
              <a:t>and </a:t>
            </a:r>
            <a:r>
              <a:rPr lang="en-US" dirty="0" err="1"/>
              <a:t>Stehrer</a:t>
            </a:r>
            <a:r>
              <a:rPr lang="en-US" dirty="0"/>
              <a:t> (2011) note that the results based on the HP filed are suffering from serious </a:t>
            </a:r>
            <a:r>
              <a:rPr lang="en-US" dirty="0" err="1"/>
              <a:t>autcorrelation</a:t>
            </a:r>
            <a:r>
              <a:rPr lang="en-US" dirty="0"/>
              <a:t> problems and the results are not robust with respect to the lag length.</a:t>
            </a:r>
            <a:r>
              <a:rPr lang="en-GB" dirty="0" smtClean="0">
                <a:effectLst/>
              </a:rPr>
              <a:t> </a:t>
            </a:r>
          </a:p>
          <a:p>
            <a:r>
              <a:rPr lang="en-GB" dirty="0" smtClean="0"/>
              <a:t>Contrast to Kaleckian wage-led lit</a:t>
            </a:r>
          </a:p>
          <a:p>
            <a:r>
              <a:rPr lang="en-GB" dirty="0" smtClean="0"/>
              <a:t>Stockhammer &amp; </a:t>
            </a:r>
            <a:r>
              <a:rPr lang="en-GB" dirty="0" err="1" smtClean="0"/>
              <a:t>Stehrer</a:t>
            </a:r>
            <a:r>
              <a:rPr lang="en-GB" dirty="0" smtClean="0"/>
              <a:t> argue that the existing Goodwin lit has paid insufficient attention to the demand side. In particular it has failed to present convincing evidence that profits react substantially to profits.</a:t>
            </a:r>
            <a:endParaRPr lang="en-GB" dirty="0"/>
          </a:p>
        </p:txBody>
      </p:sp>
    </p:spTree>
    <p:extLst>
      <p:ext uri="{BB962C8B-B14F-4D97-AF65-F5344CB8AC3E}">
        <p14:creationId xmlns:p14="http://schemas.microsoft.com/office/powerpoint/2010/main" val="32502782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3875</TotalTime>
  <Words>1761</Words>
  <Application>Microsoft Office PowerPoint</Application>
  <PresentationFormat>On-screen Show (4:3)</PresentationFormat>
  <Paragraphs>159</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Pseudo-Goodwin cycles in a Minsky model</vt:lpstr>
      <vt:lpstr>Main idea</vt:lpstr>
      <vt:lpstr>Outline</vt:lpstr>
      <vt:lpstr>Taylor (2012)</vt:lpstr>
      <vt:lpstr>Profit squeeze cycles vs wage-led cycles</vt:lpstr>
      <vt:lpstr>Pseudo-Goodwin cycle</vt:lpstr>
      <vt:lpstr>Goodwin model</vt:lpstr>
      <vt:lpstr>Goodwin cycle</vt:lpstr>
      <vt:lpstr>PowerPoint Presentation</vt:lpstr>
      <vt:lpstr>Empirical literature on Goodwin cycles (and profit/wage-led demand)</vt:lpstr>
      <vt:lpstr>Goodwin and PK Economics</vt:lpstr>
      <vt:lpstr>Minsky model</vt:lpstr>
      <vt:lpstr>Model Minsky (M1)</vt:lpstr>
      <vt:lpstr>Minsky cycle (M1)</vt:lpstr>
      <vt:lpstr>Minsky Model (M1)</vt:lpstr>
      <vt:lpstr>M2: Minsky model with reserve army</vt:lpstr>
      <vt:lpstr>Minsky model with reserve army effect (M2)</vt:lpstr>
      <vt:lpstr>Role of wage share</vt:lpstr>
      <vt:lpstr>PowerPoint Presentation</vt:lpstr>
      <vt:lpstr>M3: Minsky model with reserve army effect and wage-led demand effect</vt:lpstr>
      <vt:lpstr>Model M3: Pseudo-Goodin model with wage-led demand effect</vt:lpstr>
      <vt:lpstr>PowerPoint Presentation</vt:lpstr>
      <vt:lpstr>Summary</vt:lpstr>
      <vt:lpstr>Conclusion</vt:lpstr>
      <vt:lpstr>Appendix</vt:lpstr>
      <vt:lpstr>PowerPoint Presentation</vt:lpstr>
      <vt:lpstr>Empirical lit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pseudo-Goodwin cycle Or  Pseudo-Goodwin cycles in a Minsky model</dc:title>
  <dc:creator>Stockhammer, Engelbert</dc:creator>
  <cp:lastModifiedBy>Stockhammer, Engelbert</cp:lastModifiedBy>
  <cp:revision>56</cp:revision>
  <dcterms:created xsi:type="dcterms:W3CDTF">2013-06-27T15:03:39Z</dcterms:created>
  <dcterms:modified xsi:type="dcterms:W3CDTF">2014-09-15T17:34:10Z</dcterms:modified>
</cp:coreProperties>
</file>